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256" r:id="rId2"/>
    <p:sldId id="258" r:id="rId3"/>
    <p:sldId id="259" r:id="rId4"/>
    <p:sldId id="257" r:id="rId5"/>
    <p:sldId id="260" r:id="rId6"/>
    <p:sldId id="261" r:id="rId7"/>
    <p:sldId id="262" r:id="rId8"/>
    <p:sldId id="263" r:id="rId9"/>
    <p:sldId id="264" r:id="rId10"/>
    <p:sldId id="265" r:id="rId11"/>
    <p:sldId id="266" r:id="rId12"/>
    <p:sldId id="267" r:id="rId13"/>
    <p:sldId id="268" r:id="rId14"/>
    <p:sldId id="317"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5" r:id="rId48"/>
    <p:sldId id="306" r:id="rId49"/>
    <p:sldId id="307" r:id="rId50"/>
    <p:sldId id="308" r:id="rId51"/>
    <p:sldId id="318" r:id="rId52"/>
    <p:sldId id="309" r:id="rId53"/>
    <p:sldId id="310" r:id="rId54"/>
    <p:sldId id="311" r:id="rId55"/>
    <p:sldId id="313" r:id="rId56"/>
    <p:sldId id="316" r:id="rId57"/>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1446" y="84"/>
      </p:cViewPr>
      <p:guideLst/>
    </p:cSldViewPr>
  </p:slideViewPr>
  <p:notesTextViewPr>
    <p:cViewPr>
      <p:scale>
        <a:sx n="1" d="1"/>
        <a:sy n="1" d="1"/>
      </p:scale>
      <p:origin x="0" y="0"/>
    </p:cViewPr>
  </p:notesTextViewPr>
  <p:sorterViewPr>
    <p:cViewPr>
      <p:scale>
        <a:sx n="100" d="100"/>
        <a:sy n="100" d="100"/>
      </p:scale>
      <p:origin x="0" y="-88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77252-6DA4-471A-9850-9BB7C8DCE532}" type="datetimeFigureOut">
              <a:rPr lang="zh-TW" altLang="en-US" smtClean="0"/>
              <a:t>2019/5/10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FDFAC-4E7B-4430-8969-7D427777AFFA}" type="slidenum">
              <a:rPr lang="zh-TW" altLang="en-US" smtClean="0"/>
              <a:t>‹#›</a:t>
            </a:fld>
            <a:endParaRPr lang="zh-TW" altLang="en-US"/>
          </a:p>
        </p:txBody>
      </p:sp>
    </p:spTree>
    <p:extLst>
      <p:ext uri="{BB962C8B-B14F-4D97-AF65-F5344CB8AC3E}">
        <p14:creationId xmlns:p14="http://schemas.microsoft.com/office/powerpoint/2010/main" val="11014130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12</a:t>
            </a:fld>
            <a:endParaRPr lang="zh-TW" altLang="en-US"/>
          </a:p>
        </p:txBody>
      </p:sp>
    </p:spTree>
    <p:extLst>
      <p:ext uri="{BB962C8B-B14F-4D97-AF65-F5344CB8AC3E}">
        <p14:creationId xmlns:p14="http://schemas.microsoft.com/office/powerpoint/2010/main" val="3960281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15</a:t>
            </a:fld>
            <a:endParaRPr lang="zh-TW" altLang="en-US"/>
          </a:p>
        </p:txBody>
      </p:sp>
    </p:spTree>
    <p:extLst>
      <p:ext uri="{BB962C8B-B14F-4D97-AF65-F5344CB8AC3E}">
        <p14:creationId xmlns:p14="http://schemas.microsoft.com/office/powerpoint/2010/main" val="425556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Momentum: </a:t>
            </a:r>
            <a:r>
              <a:rPr lang="zh-TW" altLang="en-US" dirty="0"/>
              <a:t>動量</a:t>
            </a: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a:p>
          <a:p>
            <a:endParaRPr lang="zh-TW" altLang="en-US" dirty="0"/>
          </a:p>
        </p:txBody>
      </p:sp>
      <p:sp>
        <p:nvSpPr>
          <p:cNvPr id="4" name="投影片編號版面配置區 3"/>
          <p:cNvSpPr>
            <a:spLocks noGrp="1"/>
          </p:cNvSpPr>
          <p:nvPr>
            <p:ph type="sldNum" sz="quarter" idx="10"/>
          </p:nvPr>
        </p:nvSpPr>
        <p:spPr/>
        <p:txBody>
          <a:bodyPr/>
          <a:lstStyle/>
          <a:p>
            <a:fld id="{FE785798-1D2B-4740-BC8C-66AA26152767}" type="slidenum">
              <a:rPr lang="zh-TW" altLang="en-US" smtClean="0"/>
              <a:t>16</a:t>
            </a:fld>
            <a:endParaRPr lang="zh-TW" altLang="en-US"/>
          </a:p>
        </p:txBody>
      </p:sp>
    </p:spTree>
    <p:extLst>
      <p:ext uri="{BB962C8B-B14F-4D97-AF65-F5344CB8AC3E}">
        <p14:creationId xmlns:p14="http://schemas.microsoft.com/office/powerpoint/2010/main" val="444872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What can we</a:t>
            </a:r>
            <a:r>
              <a:rPr lang="en-US" altLang="zh-TW" baseline="0" dirty="0"/>
              <a:t> see?</a:t>
            </a:r>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17</a:t>
            </a:fld>
            <a:endParaRPr lang="zh-TW" altLang="en-US"/>
          </a:p>
        </p:txBody>
      </p:sp>
    </p:spTree>
    <p:extLst>
      <p:ext uri="{BB962C8B-B14F-4D97-AF65-F5344CB8AC3E}">
        <p14:creationId xmlns:p14="http://schemas.microsoft.com/office/powerpoint/2010/main" val="26884775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solidFill>
                  <a:srgbClr val="0000FF"/>
                </a:solidFill>
              </a:rPr>
              <a:t>Advanced Idea: </a:t>
            </a:r>
            <a:r>
              <a:rPr lang="en-US" altLang="zh-TW" sz="1200" b="0" i="0" kern="1200" dirty="0">
                <a:solidFill>
                  <a:schemeClr val="tx1"/>
                </a:solidFill>
                <a:effectLst/>
                <a:latin typeface="+mn-lt"/>
                <a:ea typeface="+mn-ea"/>
                <a:cs typeface="+mn-cs"/>
              </a:rPr>
              <a:t>Eta</a:t>
            </a:r>
            <a:endParaRPr lang="en-US" altLang="zh-TW" dirty="0">
              <a:solidFill>
                <a:srgbClr val="0000FF"/>
              </a:solidFill>
            </a:endParaRPr>
          </a:p>
          <a:p>
            <a:pPr lvl="1"/>
            <a:r>
              <a:rPr lang="en-US" altLang="zh-TW" dirty="0">
                <a:solidFill>
                  <a:srgbClr val="0000FF"/>
                </a:solidFill>
              </a:rPr>
              <a:t>Can we give each parameters different learning rates?</a:t>
            </a: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22</a:t>
            </a:fld>
            <a:endParaRPr lang="zh-TW" altLang="en-US"/>
          </a:p>
        </p:txBody>
      </p:sp>
    </p:spTree>
    <p:extLst>
      <p:ext uri="{BB962C8B-B14F-4D97-AF65-F5344CB8AC3E}">
        <p14:creationId xmlns:p14="http://schemas.microsoft.com/office/powerpoint/2010/main" val="27596608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23</a:t>
            </a:fld>
            <a:endParaRPr lang="zh-TW" altLang="en-US"/>
          </a:p>
        </p:txBody>
      </p:sp>
    </p:spTree>
    <p:extLst>
      <p:ext uri="{BB962C8B-B14F-4D97-AF65-F5344CB8AC3E}">
        <p14:creationId xmlns:p14="http://schemas.microsoft.com/office/powerpoint/2010/main" val="2929279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TW" altLang="en-US" b="1" i="1" u="sng" dirty="0"/>
              <a:t>反差</a:t>
            </a:r>
            <a:endParaRPr lang="en-US" altLang="zh-TW" b="1" i="1" u="sng" dirty="0"/>
          </a:p>
          <a:p>
            <a:endParaRPr lang="en-US" altLang="zh-TW" dirty="0"/>
          </a:p>
          <a:p>
            <a:endParaRPr lang="en-US" altLang="zh-TW" dirty="0"/>
          </a:p>
          <a:p>
            <a:r>
              <a:rPr lang="en-US" altLang="zh-TW" dirty="0"/>
              <a:t>http://seed.ucsd.edu/mediawiki/images/6/6a/Adagrad.pdf</a:t>
            </a:r>
          </a:p>
          <a:p>
            <a:r>
              <a:rPr lang="en-US" altLang="zh-TW" dirty="0"/>
              <a:t>http://courses.cs.washington.edu/courses/cse547/15sp/slides/adagrad.pdf</a:t>
            </a:r>
          </a:p>
          <a:p>
            <a:endParaRPr lang="zh-TW" altLang="en-US" dirty="0"/>
          </a:p>
        </p:txBody>
      </p:sp>
      <p:sp>
        <p:nvSpPr>
          <p:cNvPr id="4" name="投影片編號版面配置區 3"/>
          <p:cNvSpPr>
            <a:spLocks noGrp="1"/>
          </p:cNvSpPr>
          <p:nvPr>
            <p:ph type="sldNum" sz="quarter" idx="10"/>
          </p:nvPr>
        </p:nvSpPr>
        <p:spPr/>
        <p:txBody>
          <a:bodyPr/>
          <a:lstStyle/>
          <a:p>
            <a:fld id="{D013B472-B66E-431C-811F-64FEA2AB6C54}" type="slidenum">
              <a:rPr lang="zh-TW" altLang="en-US" smtClean="0"/>
              <a:t>25</a:t>
            </a:fld>
            <a:endParaRPr lang="zh-TW" altLang="en-US"/>
          </a:p>
        </p:txBody>
      </p:sp>
    </p:spTree>
    <p:extLst>
      <p:ext uri="{BB962C8B-B14F-4D97-AF65-F5344CB8AC3E}">
        <p14:creationId xmlns:p14="http://schemas.microsoft.com/office/powerpoint/2010/main" val="26776938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217694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177743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790620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3277568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29552023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3307093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2057034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4231076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30988283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403654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3F338CCB-6159-46B6-9758-E2F5CFF8F7B9}" type="datetimeFigureOut">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2371760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338CCB-6159-46B6-9758-E2F5CFF8F7B9}" type="datetimeFigureOut">
              <a:rPr lang="zh-TW" altLang="en-US" smtClean="0"/>
              <a:t>2019/5/10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6D422-5962-4C31-A814-145EEEAC09F1}" type="slidenum">
              <a:rPr lang="zh-TW" altLang="en-US" smtClean="0"/>
              <a:t>‹#›</a:t>
            </a:fld>
            <a:endParaRPr lang="zh-TW" altLang="en-US"/>
          </a:p>
        </p:txBody>
      </p:sp>
    </p:spTree>
    <p:extLst>
      <p:ext uri="{BB962C8B-B14F-4D97-AF65-F5344CB8AC3E}">
        <p14:creationId xmlns:p14="http://schemas.microsoft.com/office/powerpoint/2010/main" val="39438724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media/image6.png"/><Relationship Id="rId12" Type="http://schemas.openxmlformats.org/officeDocument/2006/relationships/image" Target="NULL"/><Relationship Id="rId2" Type="http://schemas.openxmlformats.org/officeDocument/2006/relationships/notesSlide" Target="../notesSlides/notesSlide1.xml"/><Relationship Id="rId16"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media/image9.png"/><Relationship Id="rId4" Type="http://schemas.openxmlformats.org/officeDocument/2006/relationships/image" Target="NULL"/><Relationship Id="rId9" Type="http://schemas.openxmlformats.org/officeDocument/2006/relationships/image" Target="../media/image8.png"/><Relationship Id="rId14" Type="http://schemas.openxmlformats.org/officeDocument/2006/relationships/image" Target="NULL"/></Relationships>
</file>

<file path=ppt/slides/_rels/slide1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NULL"/><Relationship Id="rId7"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0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100.png"/><Relationship Id="rId4" Type="http://schemas.openxmlformats.org/officeDocument/2006/relationships/image" Target="../media/image100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0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hyperlink" Target="https://github.com/scutan90/DeepLearning-500-questions"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7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0.png"/><Relationship Id="rId7" Type="http://schemas.openxmlformats.org/officeDocument/2006/relationships/image" Target="../media/image222.png"/><Relationship Id="rId1" Type="http://schemas.openxmlformats.org/officeDocument/2006/relationships/slideLayout" Target="../slideLayouts/slideLayout2.xml"/><Relationship Id="rId6" Type="http://schemas.openxmlformats.org/officeDocument/2006/relationships/image" Target="../media/image221.png"/><Relationship Id="rId4" Type="http://schemas.openxmlformats.org/officeDocument/2006/relationships/image" Target="../media/image630.png"/></Relationships>
</file>

<file path=ppt/slides/_rels/slide25.xml.rels><?xml version="1.0" encoding="UTF-8" standalone="yes"?>
<Relationships xmlns="http://schemas.openxmlformats.org/package/2006/relationships"><Relationship Id="rId8" Type="http://schemas.openxmlformats.org/officeDocument/2006/relationships/image" Target="../media/image1690.png"/><Relationship Id="rId13" Type="http://schemas.openxmlformats.org/officeDocument/2006/relationships/image" Target="../media/image1740.png"/><Relationship Id="rId3" Type="http://schemas.openxmlformats.org/officeDocument/2006/relationships/image" Target="../media/image1590.png"/><Relationship Id="rId7" Type="http://schemas.openxmlformats.org/officeDocument/2006/relationships/image" Target="../media/image1680.png"/><Relationship Id="rId12" Type="http://schemas.openxmlformats.org/officeDocument/2006/relationships/image" Target="../media/image17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70.png"/><Relationship Id="rId11" Type="http://schemas.openxmlformats.org/officeDocument/2006/relationships/image" Target="../media/image1720.png"/><Relationship Id="rId5" Type="http://schemas.openxmlformats.org/officeDocument/2006/relationships/image" Target="../media/image1610.png"/><Relationship Id="rId10" Type="http://schemas.openxmlformats.org/officeDocument/2006/relationships/image" Target="../media/image1710.png"/><Relationship Id="rId4" Type="http://schemas.openxmlformats.org/officeDocument/2006/relationships/image" Target="../media/image1600.png"/><Relationship Id="rId9" Type="http://schemas.openxmlformats.org/officeDocument/2006/relationships/image" Target="../media/image1700.png"/></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hyperlink" Target="https://github.com/scutan90/DeepLearning-500-questions" TargetMode="Externa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hyperlink" Target="https://www.youtube.com/watch?v=_JB0AO7QxSA&amp;list=PL3FW7Lu3i5JvHM8ljYj-zLfQRF3EO8sYv&amp;index=7" TargetMode="External"/><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_JB0AO7QxSA&amp;list=PL3FW7Lu3i5JvHM8ljYj-zLfQRF3EO8sYv&amp;index=7" TargetMode="External"/><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normAutofit fontScale="90000"/>
          </a:bodyPr>
          <a:lstStyle/>
          <a:p>
            <a:r>
              <a:rPr lang="en-US" altLang="zh-TW" b="1" dirty="0" smtClean="0">
                <a:effectLst>
                  <a:outerShdw blurRad="38100" dist="38100" dir="2700000" algn="tl">
                    <a:srgbClr val="000000">
                      <a:alpha val="43137"/>
                    </a:srgbClr>
                  </a:outerShdw>
                </a:effectLst>
              </a:rPr>
              <a:t>Learning2_</a:t>
            </a:r>
            <a:r>
              <a:rPr lang="zh-TW" altLang="en-US" b="1" dirty="0" smtClean="0">
                <a:effectLst>
                  <a:outerShdw blurRad="38100" dist="38100" dir="2700000" algn="tl">
                    <a:srgbClr val="000000">
                      <a:alpha val="43137"/>
                    </a:srgbClr>
                  </a:outerShdw>
                </a:effectLst>
              </a:rPr>
              <a:t>優</a:t>
            </a:r>
            <a:r>
              <a:rPr lang="zh-TW" altLang="en-US" b="1" dirty="0">
                <a:effectLst>
                  <a:outerShdw blurRad="38100" dist="38100" dir="2700000" algn="tl">
                    <a:srgbClr val="000000">
                      <a:alpha val="43137"/>
                    </a:srgbClr>
                  </a:outerShdw>
                </a:effectLst>
              </a:rPr>
              <a:t>化器演算法</a:t>
            </a:r>
            <a:r>
              <a:rPr lang="en-US" altLang="zh-TW" b="1" dirty="0">
                <a:effectLst>
                  <a:outerShdw blurRad="38100" dist="38100" dir="2700000" algn="tl">
                    <a:srgbClr val="000000">
                      <a:alpha val="43137"/>
                    </a:srgbClr>
                  </a:outerShdw>
                </a:effectLst>
              </a:rPr>
              <a:t/>
            </a:r>
            <a:br>
              <a:rPr lang="en-US" altLang="zh-TW" b="1" dirty="0">
                <a:effectLst>
                  <a:outerShdw blurRad="38100" dist="38100" dir="2700000" algn="tl">
                    <a:srgbClr val="000000">
                      <a:alpha val="43137"/>
                    </a:srgbClr>
                  </a:outerShdw>
                </a:effectLst>
              </a:rPr>
            </a:br>
            <a:r>
              <a:rPr lang="en-US" altLang="zh-TW" b="1" dirty="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Optimizer</a:t>
            </a:r>
            <a:endParaRPr lang="zh-TW" altLang="en-US" dirty="0"/>
          </a:p>
        </p:txBody>
      </p:sp>
      <p:sp>
        <p:nvSpPr>
          <p:cNvPr id="3" name="副標題 2"/>
          <p:cNvSpPr>
            <a:spLocks noGrp="1"/>
          </p:cNvSpPr>
          <p:nvPr>
            <p:ph type="subTitle" idx="1"/>
          </p:nvPr>
        </p:nvSpPr>
        <p:spPr/>
        <p:txBody>
          <a:bodyPr/>
          <a:lstStyle/>
          <a:p>
            <a:endParaRPr lang="zh-TW" altLang="en-US"/>
          </a:p>
        </p:txBody>
      </p:sp>
    </p:spTree>
    <p:extLst>
      <p:ext uri="{BB962C8B-B14F-4D97-AF65-F5344CB8AC3E}">
        <p14:creationId xmlns:p14="http://schemas.microsoft.com/office/powerpoint/2010/main" val="41946190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626077" y="1131041"/>
            <a:ext cx="8130746" cy="5551337"/>
          </a:xfrm>
          <a:prstGeom prst="rect">
            <a:avLst/>
          </a:prstGeom>
        </p:spPr>
      </p:pic>
      <p:sp>
        <p:nvSpPr>
          <p:cNvPr id="3" name="矩形 2"/>
          <p:cNvSpPr/>
          <p:nvPr/>
        </p:nvSpPr>
        <p:spPr>
          <a:xfrm>
            <a:off x="473675" y="133570"/>
            <a:ext cx="7698259" cy="923330"/>
          </a:xfrm>
          <a:prstGeom prst="rect">
            <a:avLst/>
          </a:prstGeom>
        </p:spPr>
        <p:txBody>
          <a:bodyPr wrap="square">
            <a:spAutoFit/>
          </a:bodyPr>
          <a:lstStyle/>
          <a:p>
            <a:r>
              <a:rPr lang="zh-TW" altLang="en-US" dirty="0" smtClean="0"/>
              <a:t>資料來源</a:t>
            </a:r>
            <a:r>
              <a:rPr lang="en-US" altLang="zh-TW" dirty="0" smtClean="0"/>
              <a:t>:</a:t>
            </a:r>
          </a:p>
          <a:p>
            <a:r>
              <a:rPr lang="en-US" altLang="zh-TW" dirty="0" smtClean="0"/>
              <a:t>http://speech.ee.ntu.edu.tw/~tlkagk/courses/ML_2016/Lecture/Gradient%20Descent%20(v2).pdf</a:t>
            </a:r>
            <a:endParaRPr lang="zh-TW" altLang="en-US" dirty="0"/>
          </a:p>
        </p:txBody>
      </p:sp>
      <p:sp>
        <p:nvSpPr>
          <p:cNvPr id="4" name="圓角矩形 3"/>
          <p:cNvSpPr/>
          <p:nvPr/>
        </p:nvSpPr>
        <p:spPr>
          <a:xfrm>
            <a:off x="1342768" y="1952368"/>
            <a:ext cx="518984" cy="1103871"/>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 name="直線單箭頭接點 5"/>
          <p:cNvCxnSpPr/>
          <p:nvPr/>
        </p:nvCxnSpPr>
        <p:spPr>
          <a:xfrm>
            <a:off x="1602260" y="3056239"/>
            <a:ext cx="160637" cy="2603156"/>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投影片編號版面配置區 6"/>
          <p:cNvSpPr>
            <a:spLocks noGrp="1"/>
          </p:cNvSpPr>
          <p:nvPr>
            <p:ph type="sldNum" sz="quarter" idx="12"/>
          </p:nvPr>
        </p:nvSpPr>
        <p:spPr/>
        <p:txBody>
          <a:bodyPr/>
          <a:lstStyle/>
          <a:p>
            <a:fld id="{EBA660C4-8EC1-4890-874E-5CA0D19E2E89}" type="slidenum">
              <a:rPr lang="zh-TW" altLang="en-US" smtClean="0"/>
              <a:t>10</a:t>
            </a:fld>
            <a:endParaRPr lang="zh-TW" altLang="en-US"/>
          </a:p>
        </p:txBody>
      </p:sp>
    </p:spTree>
    <p:extLst>
      <p:ext uri="{BB962C8B-B14F-4D97-AF65-F5344CB8AC3E}">
        <p14:creationId xmlns:p14="http://schemas.microsoft.com/office/powerpoint/2010/main" val="249953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11</a:t>
            </a:fld>
            <a:endParaRPr lang="zh-TW" altLang="en-US"/>
          </a:p>
        </p:txBody>
      </p:sp>
      <p:pic>
        <p:nvPicPr>
          <p:cNvPr id="4" name="圖片 3"/>
          <p:cNvPicPr>
            <a:picLocks noChangeAspect="1"/>
          </p:cNvPicPr>
          <p:nvPr/>
        </p:nvPicPr>
        <p:blipFill rotWithShape="1">
          <a:blip r:embed="rId2"/>
          <a:srcRect l="11875" t="15556" r="16354" b="11667"/>
          <a:stretch/>
        </p:blipFill>
        <p:spPr>
          <a:xfrm>
            <a:off x="276225" y="1257300"/>
            <a:ext cx="8583310" cy="4895850"/>
          </a:xfrm>
          <a:prstGeom prst="rect">
            <a:avLst/>
          </a:prstGeom>
        </p:spPr>
      </p:pic>
      <p:sp>
        <p:nvSpPr>
          <p:cNvPr id="5" name="矩形 4"/>
          <p:cNvSpPr/>
          <p:nvPr/>
        </p:nvSpPr>
        <p:spPr>
          <a:xfrm>
            <a:off x="200025" y="360917"/>
            <a:ext cx="6174896" cy="707886"/>
          </a:xfrm>
          <a:prstGeom prst="rect">
            <a:avLst/>
          </a:prstGeom>
        </p:spPr>
        <p:txBody>
          <a:bodyPr wrap="none">
            <a:spAutoFit/>
          </a:bodyPr>
          <a:lstStyle/>
          <a:p>
            <a:r>
              <a:rPr lang="en-US" altLang="zh-TW" sz="4000" b="1" dirty="0" smtClean="0">
                <a:effectLst>
                  <a:outerShdw blurRad="38100" dist="38100" dir="2700000" algn="tl">
                    <a:srgbClr val="000000">
                      <a:alpha val="43137"/>
                    </a:srgbClr>
                  </a:outerShdw>
                </a:effectLst>
              </a:rPr>
              <a:t>Mini-batch gradient descent</a:t>
            </a:r>
            <a:endParaRPr lang="zh-TW" altLang="en-US" sz="4000" b="1" dirty="0">
              <a:effectLst>
                <a:outerShdw blurRad="38100" dist="38100" dir="2700000" algn="tl">
                  <a:srgbClr val="000000">
                    <a:alpha val="43137"/>
                  </a:srgbClr>
                </a:outerShdw>
              </a:effectLst>
            </a:endParaRPr>
          </a:p>
        </p:txBody>
      </p:sp>
      <p:sp>
        <p:nvSpPr>
          <p:cNvPr id="3" name="橢圓 2"/>
          <p:cNvSpPr/>
          <p:nvPr/>
        </p:nvSpPr>
        <p:spPr>
          <a:xfrm>
            <a:off x="4489622" y="5288692"/>
            <a:ext cx="1885299" cy="2965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959177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grpSp>
        <p:nvGrpSpPr>
          <p:cNvPr id="4" name="群組 3"/>
          <p:cNvGrpSpPr/>
          <p:nvPr/>
        </p:nvGrpSpPr>
        <p:grpSpPr>
          <a:xfrm>
            <a:off x="1258864" y="1778496"/>
            <a:ext cx="421911" cy="671513"/>
            <a:chOff x="510563" y="3417283"/>
            <a:chExt cx="421911" cy="671513"/>
          </a:xfrm>
        </p:grpSpPr>
        <p:sp>
          <p:nvSpPr>
            <p:cNvPr id="5" name="矩形 4"/>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 name="矩形 5"/>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13" name="矩形 12"/>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17" name="文字方塊 16"/>
          <p:cNvSpPr txBox="1"/>
          <p:nvPr/>
        </p:nvSpPr>
        <p:spPr>
          <a:xfrm rot="5400000">
            <a:off x="2281307" y="332380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8" name="直線單箭頭接點 17"/>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線單箭頭接點 2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4" name="群組 23"/>
          <p:cNvGrpSpPr/>
          <p:nvPr/>
        </p:nvGrpSpPr>
        <p:grpSpPr>
          <a:xfrm>
            <a:off x="3426170" y="1778496"/>
            <a:ext cx="428323" cy="671513"/>
            <a:chOff x="507357" y="3417283"/>
            <a:chExt cx="428323" cy="671513"/>
          </a:xfrm>
        </p:grpSpPr>
        <p:sp>
          <p:nvSpPr>
            <p:cNvPr id="25" name="矩形 24"/>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6" name="矩形 25"/>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sp>
        <p:nvSpPr>
          <p:cNvPr id="33" name="矩形 32"/>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36" name="文字方塊 35"/>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3"/>
                <a:stretch>
                  <a:fillRect l="-18462" t="-16393" r="-47692" b="-24590"/>
                </a:stretch>
              </a:blipFill>
            </p:spPr>
            <p:txBody>
              <a:bodyPr/>
              <a:lstStyle/>
              <a:p>
                <a:r>
                  <a:rPr lang="zh-TW" altLang="en-US">
                    <a:noFill/>
                  </a:rPr>
                  <a:t> </a:t>
                </a:r>
              </a:p>
            </p:txBody>
          </p:sp>
        </mc:Fallback>
      </mc:AlternateContent>
      <p:sp>
        <p:nvSpPr>
          <p:cNvPr id="39" name="左-右雙向箭號 38"/>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2" name="文字方塊 41"/>
              <p:cNvSpPr txBox="1"/>
              <p:nvPr/>
            </p:nvSpPr>
            <p:spPr>
              <a:xfrm>
                <a:off x="3927373" y="2265204"/>
                <a:ext cx="312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42" name="文字方塊 41"/>
              <p:cNvSpPr txBox="1">
                <a:spLocks noRot="1" noChangeAspect="1" noMove="1" noResize="1" noEditPoints="1" noAdjustHandles="1" noChangeArrowheads="1" noChangeShapeType="1" noTextEdit="1"/>
              </p:cNvSpPr>
              <p:nvPr/>
            </p:nvSpPr>
            <p:spPr>
              <a:xfrm>
                <a:off x="3927373" y="2265204"/>
                <a:ext cx="312458" cy="369332"/>
              </a:xfrm>
              <a:prstGeom prst="rect">
                <a:avLst/>
              </a:prstGeom>
              <a:blipFill rotWithShape="0">
                <a:blip r:embed="rId4"/>
                <a:stretch>
                  <a:fillRect l="-23077" t="-1667" r="-7692" b="-8333"/>
                </a:stretch>
              </a:blipFill>
            </p:spPr>
            <p:txBody>
              <a:bodyPr/>
              <a:lstStyle/>
              <a:p>
                <a:r>
                  <a:rPr lang="zh-TW" altLang="en-US">
                    <a:noFill/>
                  </a:rPr>
                  <a:t> </a:t>
                </a:r>
              </a:p>
            </p:txBody>
          </p:sp>
        </mc:Fallback>
      </mc:AlternateContent>
      <p:grpSp>
        <p:nvGrpSpPr>
          <p:cNvPr id="47" name="群組 46"/>
          <p:cNvGrpSpPr/>
          <p:nvPr/>
        </p:nvGrpSpPr>
        <p:grpSpPr>
          <a:xfrm>
            <a:off x="1209850" y="2586461"/>
            <a:ext cx="526106" cy="671513"/>
            <a:chOff x="458466" y="3417283"/>
            <a:chExt cx="526106" cy="671513"/>
          </a:xfrm>
        </p:grpSpPr>
        <p:sp>
          <p:nvSpPr>
            <p:cNvPr id="48" name="矩形 47"/>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49" name="矩形 48"/>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31</a:t>
              </a:r>
              <a:endParaRPr lang="zh-TW" altLang="en-US" sz="2400" baseline="30000" dirty="0"/>
            </a:p>
          </p:txBody>
        </p:sp>
      </p:grpSp>
      <p:sp>
        <p:nvSpPr>
          <p:cNvPr id="50" name="矩形 49"/>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51" name="直線單箭頭接點 50"/>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3" name="群組 52"/>
          <p:cNvGrpSpPr/>
          <p:nvPr/>
        </p:nvGrpSpPr>
        <p:grpSpPr>
          <a:xfrm>
            <a:off x="3377157" y="2586461"/>
            <a:ext cx="532518" cy="671513"/>
            <a:chOff x="455261" y="3417283"/>
            <a:chExt cx="532518" cy="671513"/>
          </a:xfrm>
        </p:grpSpPr>
        <p:sp>
          <p:nvSpPr>
            <p:cNvPr id="54" name="矩形 53"/>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55" name="矩形 54"/>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31</a:t>
              </a:r>
              <a:endParaRPr lang="zh-TW" altLang="en-US" sz="2400" baseline="30000" dirty="0"/>
            </a:p>
          </p:txBody>
        </p:sp>
      </p:grpSp>
      <p:sp>
        <p:nvSpPr>
          <p:cNvPr id="56" name="矩形 55"/>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57" name="文字方塊 56"/>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7" name="文字方塊 56"/>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5"/>
                <a:stretch>
                  <a:fillRect l="-13953" t="-18333" r="-33721" b="-26667"/>
                </a:stretch>
              </a:blipFill>
            </p:spPr>
            <p:txBody>
              <a:bodyPr/>
              <a:lstStyle/>
              <a:p>
                <a:r>
                  <a:rPr lang="zh-TW" altLang="en-US">
                    <a:noFill/>
                  </a:rPr>
                  <a:t> </a:t>
                </a:r>
              </a:p>
            </p:txBody>
          </p:sp>
        </mc:Fallback>
      </mc:AlternateContent>
      <p:sp>
        <p:nvSpPr>
          <p:cNvPr id="58" name="左-右雙向箭號 57"/>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59" name="文字方塊 58"/>
              <p:cNvSpPr txBox="1"/>
              <p:nvPr/>
            </p:nvSpPr>
            <p:spPr>
              <a:xfrm>
                <a:off x="3926811" y="3109079"/>
                <a:ext cx="4489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59" name="文字方塊 58"/>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rotWithShape="0">
                <a:blip r:embed="rId6"/>
                <a:stretch>
                  <a:fillRect l="-16216" r="-5405" b="-6557"/>
                </a:stretch>
              </a:blipFill>
            </p:spPr>
            <p:txBody>
              <a:bodyPr/>
              <a:lstStyle/>
              <a:p>
                <a:r>
                  <a:rPr lang="zh-TW" altLang="en-US">
                    <a:noFill/>
                  </a:rPr>
                  <a:t> </a:t>
                </a:r>
              </a:p>
            </p:txBody>
          </p:sp>
        </mc:Fallback>
      </mc:AlternateContent>
      <p:pic>
        <p:nvPicPr>
          <p:cNvPr id="60" name="圖片 59"/>
          <p:cNvPicPr preferRelativeResize="0">
            <a:picLocks/>
          </p:cNvPicPr>
          <p:nvPr/>
        </p:nvPicPr>
        <p:blipFill>
          <a:blip r:embed="rId7"/>
          <a:stretch>
            <a:fillRect/>
          </a:stretch>
        </p:blipFill>
        <p:spPr>
          <a:xfrm>
            <a:off x="853541" y="1961431"/>
            <a:ext cx="360000" cy="360000"/>
          </a:xfrm>
          <a:prstGeom prst="rect">
            <a:avLst/>
          </a:prstGeom>
          <a:ln w="38100">
            <a:solidFill>
              <a:schemeClr val="tx1"/>
            </a:solidFill>
          </a:ln>
        </p:spPr>
      </p:pic>
      <p:pic>
        <p:nvPicPr>
          <p:cNvPr id="61" name="圖片 60"/>
          <p:cNvPicPr preferRelativeResize="0">
            <a:picLocks/>
          </p:cNvPicPr>
          <p:nvPr/>
        </p:nvPicPr>
        <p:blipFill>
          <a:blip r:embed="rId8"/>
          <a:stretch>
            <a:fillRect/>
          </a:stretch>
        </p:blipFill>
        <p:spPr>
          <a:xfrm>
            <a:off x="811991" y="4331374"/>
            <a:ext cx="360000" cy="360000"/>
          </a:xfrm>
          <a:prstGeom prst="rect">
            <a:avLst/>
          </a:prstGeom>
          <a:ln w="38100">
            <a:solidFill>
              <a:schemeClr val="tx1"/>
            </a:solidFill>
          </a:ln>
        </p:spPr>
      </p:pic>
      <p:pic>
        <p:nvPicPr>
          <p:cNvPr id="62" name="圖片 61"/>
          <p:cNvPicPr preferRelativeResize="0">
            <a:picLocks/>
          </p:cNvPicPr>
          <p:nvPr/>
        </p:nvPicPr>
        <p:blipFill>
          <a:blip r:embed="rId9"/>
          <a:stretch>
            <a:fillRect/>
          </a:stretch>
        </p:blipFill>
        <p:spPr>
          <a:xfrm>
            <a:off x="824563" y="2718563"/>
            <a:ext cx="360000" cy="360000"/>
          </a:xfrm>
          <a:prstGeom prst="rect">
            <a:avLst/>
          </a:prstGeom>
          <a:ln w="38100">
            <a:solidFill>
              <a:schemeClr val="tx1"/>
            </a:solidFill>
          </a:ln>
        </p:spPr>
      </p:pic>
      <p:pic>
        <p:nvPicPr>
          <p:cNvPr id="63" name="圖片 62"/>
          <p:cNvPicPr preferRelativeResize="0">
            <a:picLocks/>
          </p:cNvPicPr>
          <p:nvPr/>
        </p:nvPicPr>
        <p:blipFill>
          <a:blip r:embed="rId10"/>
          <a:stretch>
            <a:fillRect/>
          </a:stretch>
        </p:blipFill>
        <p:spPr>
          <a:xfrm>
            <a:off x="778436" y="5322008"/>
            <a:ext cx="360000" cy="360000"/>
          </a:xfrm>
          <a:prstGeom prst="rect">
            <a:avLst/>
          </a:prstGeom>
          <a:ln w="38100">
            <a:solidFill>
              <a:schemeClr val="tx1"/>
            </a:solidFill>
          </a:ln>
        </p:spPr>
      </p:pic>
      <p:grpSp>
        <p:nvGrpSpPr>
          <p:cNvPr id="65" name="群組 64"/>
          <p:cNvGrpSpPr/>
          <p:nvPr/>
        </p:nvGrpSpPr>
        <p:grpSpPr>
          <a:xfrm>
            <a:off x="1244871" y="4218355"/>
            <a:ext cx="421910" cy="671513"/>
            <a:chOff x="510564" y="3417283"/>
            <a:chExt cx="421910" cy="671513"/>
          </a:xfrm>
        </p:grpSpPr>
        <p:sp>
          <p:nvSpPr>
            <p:cNvPr id="66" name="矩形 6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67" name="矩形 66"/>
            <p:cNvSpPr/>
            <p:nvPr/>
          </p:nvSpPr>
          <p:spPr>
            <a:xfrm>
              <a:off x="510564" y="3522206"/>
              <a:ext cx="421910" cy="461665"/>
            </a:xfrm>
            <a:prstGeom prst="rect">
              <a:avLst/>
            </a:prstGeom>
          </p:spPr>
          <p:txBody>
            <a:bodyPr wrap="none">
              <a:spAutoFit/>
            </a:bodyPr>
            <a:lstStyle/>
            <a:p>
              <a:pPr algn="ctr"/>
              <a:r>
                <a:rPr lang="en-US" altLang="zh-TW" sz="2400" dirty="0"/>
                <a:t>x</a:t>
              </a:r>
              <a:r>
                <a:rPr lang="en-US" altLang="zh-TW" sz="2400" baseline="30000" dirty="0"/>
                <a:t>2</a:t>
              </a:r>
              <a:endParaRPr lang="zh-TW" altLang="en-US" sz="2400" baseline="30000" dirty="0"/>
            </a:p>
          </p:txBody>
        </p:sp>
      </p:grpSp>
      <p:sp>
        <p:nvSpPr>
          <p:cNvPr id="68" name="矩形 67"/>
          <p:cNvSpPr/>
          <p:nvPr/>
        </p:nvSpPr>
        <p:spPr>
          <a:xfrm>
            <a:off x="2044795" y="422092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69" name="文字方塊 68"/>
          <p:cNvSpPr txBox="1"/>
          <p:nvPr/>
        </p:nvSpPr>
        <p:spPr>
          <a:xfrm rot="5400000">
            <a:off x="2266552" y="590866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70" name="直線單箭頭接點 69"/>
          <p:cNvCxnSpPr/>
          <p:nvPr/>
        </p:nvCxnSpPr>
        <p:spPr>
          <a:xfrm flipV="1">
            <a:off x="1613412" y="4554110"/>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3013661" y="4548903"/>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群組 71"/>
          <p:cNvGrpSpPr/>
          <p:nvPr/>
        </p:nvGrpSpPr>
        <p:grpSpPr>
          <a:xfrm>
            <a:off x="3412177" y="4218355"/>
            <a:ext cx="428322" cy="671513"/>
            <a:chOff x="507358" y="3417283"/>
            <a:chExt cx="428322" cy="671513"/>
          </a:xfrm>
        </p:grpSpPr>
        <p:sp>
          <p:nvSpPr>
            <p:cNvPr id="73" name="矩形 7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74" name="矩形 73"/>
            <p:cNvSpPr/>
            <p:nvPr/>
          </p:nvSpPr>
          <p:spPr>
            <a:xfrm>
              <a:off x="507358" y="3522206"/>
              <a:ext cx="428322" cy="461665"/>
            </a:xfrm>
            <a:prstGeom prst="rect">
              <a:avLst/>
            </a:prstGeom>
          </p:spPr>
          <p:txBody>
            <a:bodyPr wrap="none">
              <a:spAutoFit/>
            </a:bodyPr>
            <a:lstStyle/>
            <a:p>
              <a:pPr algn="ctr"/>
              <a:r>
                <a:rPr lang="en-US" altLang="zh-TW" sz="2400" dirty="0"/>
                <a:t>y</a:t>
              </a:r>
              <a:r>
                <a:rPr lang="en-US" altLang="zh-TW" sz="2400" baseline="30000" dirty="0"/>
                <a:t>2</a:t>
              </a:r>
              <a:endParaRPr lang="zh-TW" altLang="en-US" sz="2400" baseline="30000" dirty="0"/>
            </a:p>
          </p:txBody>
        </p:sp>
      </p:grpSp>
      <p:sp>
        <p:nvSpPr>
          <p:cNvPr id="75" name="矩形 74"/>
          <p:cNvSpPr/>
          <p:nvPr/>
        </p:nvSpPr>
        <p:spPr>
          <a:xfrm>
            <a:off x="4430220" y="4218355"/>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76" name="文字方塊 75"/>
              <p:cNvSpPr txBox="1"/>
              <p:nvPr/>
            </p:nvSpPr>
            <p:spPr>
              <a:xfrm>
                <a:off x="4419779" y="4391958"/>
                <a:ext cx="3980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6" name="文字方塊 75"/>
              <p:cNvSpPr txBox="1">
                <a:spLocks noRot="1" noChangeAspect="1" noMove="1" noResize="1" noEditPoints="1" noAdjustHandles="1" noChangeArrowheads="1" noChangeShapeType="1" noTextEdit="1"/>
              </p:cNvSpPr>
              <p:nvPr/>
            </p:nvSpPr>
            <p:spPr>
              <a:xfrm>
                <a:off x="4419779" y="4391958"/>
                <a:ext cx="398058" cy="369332"/>
              </a:xfrm>
              <a:prstGeom prst="rect">
                <a:avLst/>
              </a:prstGeom>
              <a:blipFill rotWithShape="0">
                <a:blip r:embed="rId11"/>
                <a:stretch>
                  <a:fillRect l="-18462" t="-16393" r="-49231" b="-24590"/>
                </a:stretch>
              </a:blipFill>
            </p:spPr>
            <p:txBody>
              <a:bodyPr/>
              <a:lstStyle/>
              <a:p>
                <a:r>
                  <a:rPr lang="zh-TW" altLang="en-US">
                    <a:noFill/>
                  </a:rPr>
                  <a:t> </a:t>
                </a:r>
              </a:p>
            </p:txBody>
          </p:sp>
        </mc:Fallback>
      </mc:AlternateContent>
      <p:sp>
        <p:nvSpPr>
          <p:cNvPr id="77" name="左-右雙向箭號 76"/>
          <p:cNvSpPr/>
          <p:nvPr/>
        </p:nvSpPr>
        <p:spPr>
          <a:xfrm>
            <a:off x="3771806" y="45103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8" name="文字方塊 77"/>
              <p:cNvSpPr txBox="1"/>
              <p:nvPr/>
            </p:nvSpPr>
            <p:spPr>
              <a:xfrm>
                <a:off x="3913379" y="4705063"/>
                <a:ext cx="3190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oMath>
                  </m:oMathPara>
                </a14:m>
                <a:endParaRPr lang="zh-TW" altLang="en-US" sz="2400" dirty="0"/>
              </a:p>
            </p:txBody>
          </p:sp>
        </mc:Choice>
        <mc:Fallback xmlns="">
          <p:sp>
            <p:nvSpPr>
              <p:cNvPr id="78" name="文字方塊 77"/>
              <p:cNvSpPr txBox="1">
                <a:spLocks noRot="1" noChangeAspect="1" noMove="1" noResize="1" noEditPoints="1" noAdjustHandles="1" noChangeArrowheads="1" noChangeShapeType="1" noTextEdit="1"/>
              </p:cNvSpPr>
              <p:nvPr/>
            </p:nvSpPr>
            <p:spPr>
              <a:xfrm>
                <a:off x="3913379" y="4705063"/>
                <a:ext cx="319062" cy="369332"/>
              </a:xfrm>
              <a:prstGeom prst="rect">
                <a:avLst/>
              </a:prstGeom>
              <a:blipFill rotWithShape="0">
                <a:blip r:embed="rId12"/>
                <a:stretch>
                  <a:fillRect l="-23077" r="-9615" b="-8333"/>
                </a:stretch>
              </a:blipFill>
            </p:spPr>
            <p:txBody>
              <a:bodyPr/>
              <a:lstStyle/>
              <a:p>
                <a:r>
                  <a:rPr lang="zh-TW" altLang="en-US">
                    <a:noFill/>
                  </a:rPr>
                  <a:t> </a:t>
                </a:r>
              </a:p>
            </p:txBody>
          </p:sp>
        </mc:Fallback>
      </mc:AlternateContent>
      <p:grpSp>
        <p:nvGrpSpPr>
          <p:cNvPr id="79" name="群組 78"/>
          <p:cNvGrpSpPr/>
          <p:nvPr/>
        </p:nvGrpSpPr>
        <p:grpSpPr>
          <a:xfrm>
            <a:off x="1210370" y="5171460"/>
            <a:ext cx="526106" cy="671513"/>
            <a:chOff x="458466" y="3417283"/>
            <a:chExt cx="526106" cy="671513"/>
          </a:xfrm>
        </p:grpSpPr>
        <p:sp>
          <p:nvSpPr>
            <p:cNvPr id="80" name="矩形 7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81" name="矩形 80"/>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16</a:t>
              </a:r>
              <a:endParaRPr lang="zh-TW" altLang="en-US" sz="2400" baseline="30000" dirty="0"/>
            </a:p>
          </p:txBody>
        </p:sp>
      </p:grpSp>
      <p:sp>
        <p:nvSpPr>
          <p:cNvPr id="82" name="矩形 81"/>
          <p:cNvSpPr/>
          <p:nvPr/>
        </p:nvSpPr>
        <p:spPr>
          <a:xfrm>
            <a:off x="2062393" y="5165636"/>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83" name="直線單箭頭接點 82"/>
          <p:cNvCxnSpPr/>
          <p:nvPr/>
        </p:nvCxnSpPr>
        <p:spPr>
          <a:xfrm flipV="1">
            <a:off x="1628049" y="5507215"/>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p:nvPr/>
        </p:nvCxnSpPr>
        <p:spPr>
          <a:xfrm flipV="1">
            <a:off x="3028298" y="5502008"/>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5" name="群組 84"/>
          <p:cNvGrpSpPr/>
          <p:nvPr/>
        </p:nvGrpSpPr>
        <p:grpSpPr>
          <a:xfrm>
            <a:off x="3377677" y="5171460"/>
            <a:ext cx="532518" cy="671513"/>
            <a:chOff x="455261" y="3417283"/>
            <a:chExt cx="532518" cy="671513"/>
          </a:xfrm>
        </p:grpSpPr>
        <p:sp>
          <p:nvSpPr>
            <p:cNvPr id="86" name="矩形 8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87" name="矩形 86"/>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16</a:t>
              </a:r>
              <a:endParaRPr lang="zh-TW" altLang="en-US" sz="2400" baseline="30000" dirty="0"/>
            </a:p>
          </p:txBody>
        </p:sp>
      </p:grpSp>
      <p:sp>
        <p:nvSpPr>
          <p:cNvPr id="88" name="矩形 87"/>
          <p:cNvSpPr/>
          <p:nvPr/>
        </p:nvSpPr>
        <p:spPr>
          <a:xfrm>
            <a:off x="4447817" y="5171460"/>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89" name="文字方塊 88"/>
              <p:cNvSpPr txBox="1"/>
              <p:nvPr/>
            </p:nvSpPr>
            <p:spPr>
              <a:xfrm>
                <a:off x="4447817" y="5333468"/>
                <a:ext cx="52129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89" name="文字方塊 88"/>
              <p:cNvSpPr txBox="1">
                <a:spLocks noRot="1" noChangeAspect="1" noMove="1" noResize="1" noEditPoints="1" noAdjustHandles="1" noChangeArrowheads="1" noChangeShapeType="1" noTextEdit="1"/>
              </p:cNvSpPr>
              <p:nvPr/>
            </p:nvSpPr>
            <p:spPr>
              <a:xfrm>
                <a:off x="4447817" y="5333468"/>
                <a:ext cx="521297" cy="369332"/>
              </a:xfrm>
              <a:prstGeom prst="rect">
                <a:avLst/>
              </a:prstGeom>
              <a:blipFill rotWithShape="0">
                <a:blip r:embed="rId13"/>
                <a:stretch>
                  <a:fillRect l="-14118" t="-18333" r="-35294" b="-26667"/>
                </a:stretch>
              </a:blipFill>
            </p:spPr>
            <p:txBody>
              <a:bodyPr/>
              <a:lstStyle/>
              <a:p>
                <a:r>
                  <a:rPr lang="zh-TW" altLang="en-US">
                    <a:noFill/>
                  </a:rPr>
                  <a:t> </a:t>
                </a:r>
              </a:p>
            </p:txBody>
          </p:sp>
        </mc:Fallback>
      </mc:AlternateContent>
      <p:sp>
        <p:nvSpPr>
          <p:cNvPr id="90" name="左-右雙向箭號 89"/>
          <p:cNvSpPr/>
          <p:nvPr/>
        </p:nvSpPr>
        <p:spPr>
          <a:xfrm>
            <a:off x="3784042" y="5437029"/>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91" name="文字方塊 90"/>
              <p:cNvSpPr txBox="1"/>
              <p:nvPr/>
            </p:nvSpPr>
            <p:spPr>
              <a:xfrm>
                <a:off x="3927331" y="5694078"/>
                <a:ext cx="4423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16</m:t>
                          </m:r>
                        </m:sup>
                      </m:sSup>
                    </m:oMath>
                  </m:oMathPara>
                </a14:m>
                <a:endParaRPr lang="zh-TW" altLang="en-US" sz="2400" dirty="0"/>
              </a:p>
            </p:txBody>
          </p:sp>
        </mc:Choice>
        <mc:Fallback xmlns="">
          <p:sp>
            <p:nvSpPr>
              <p:cNvPr id="91" name="文字方塊 90"/>
              <p:cNvSpPr txBox="1">
                <a:spLocks noRot="1" noChangeAspect="1" noMove="1" noResize="1" noEditPoints="1" noAdjustHandles="1" noChangeArrowheads="1" noChangeShapeType="1" noTextEdit="1"/>
              </p:cNvSpPr>
              <p:nvPr/>
            </p:nvSpPr>
            <p:spPr>
              <a:xfrm>
                <a:off x="3927331" y="5694078"/>
                <a:ext cx="442301" cy="369332"/>
              </a:xfrm>
              <a:prstGeom prst="rect">
                <a:avLst/>
              </a:prstGeom>
              <a:blipFill rotWithShape="0">
                <a:blip r:embed="rId14"/>
                <a:stretch>
                  <a:fillRect l="-16438" r="-5479" b="-6557"/>
                </a:stretch>
              </a:blipFill>
            </p:spPr>
            <p:txBody>
              <a:bodyPr/>
              <a:lstStyle/>
              <a:p>
                <a:r>
                  <a:rPr lang="zh-TW" altLang="en-US">
                    <a:noFill/>
                  </a:rPr>
                  <a:t> </a:t>
                </a:r>
              </a:p>
            </p:txBody>
          </p:sp>
        </mc:Fallback>
      </mc:AlternateContent>
      <p:sp>
        <p:nvSpPr>
          <p:cNvPr id="94" name="文字方塊 93"/>
          <p:cNvSpPr txBox="1"/>
          <p:nvPr/>
        </p:nvSpPr>
        <p:spPr>
          <a:xfrm>
            <a:off x="5201054" y="1759132"/>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1</a:t>
            </a:r>
            <a:r>
              <a:rPr lang="en-US" altLang="zh-TW" sz="2400" baseline="30000" dirty="0"/>
              <a:t>st</a:t>
            </a:r>
            <a:r>
              <a:rPr lang="en-US" altLang="zh-TW" sz="2400" dirty="0"/>
              <a:t> batch</a:t>
            </a:r>
            <a:endParaRPr lang="zh-TW" altLang="en-US" sz="2400" baseline="30000" dirty="0"/>
          </a:p>
        </p:txBody>
      </p:sp>
      <p:sp>
        <p:nvSpPr>
          <p:cNvPr id="95" name="文字方塊 94"/>
          <p:cNvSpPr txBox="1"/>
          <p:nvPr/>
        </p:nvSpPr>
        <p:spPr>
          <a:xfrm>
            <a:off x="5179448" y="904753"/>
            <a:ext cx="3438906" cy="830997"/>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Randomly initialize network parameters</a:t>
            </a:r>
            <a:endParaRPr lang="zh-TW" altLang="en-US" sz="2400" baseline="30000" dirty="0"/>
          </a:p>
        </p:txBody>
      </p:sp>
      <p:sp>
        <p:nvSpPr>
          <p:cNvPr id="97" name="文字方塊 96"/>
          <p:cNvSpPr txBox="1"/>
          <p:nvPr/>
        </p:nvSpPr>
        <p:spPr>
          <a:xfrm>
            <a:off x="5214990" y="3136165"/>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2</a:t>
            </a:r>
            <a:r>
              <a:rPr lang="en-US" altLang="zh-TW" sz="2400" baseline="30000" dirty="0"/>
              <a:t>nd</a:t>
            </a:r>
            <a:r>
              <a:rPr lang="en-US" altLang="zh-TW" sz="2400" dirty="0"/>
              <a:t> batch</a:t>
            </a:r>
            <a:endParaRPr lang="zh-TW" altLang="en-US" sz="2400" baseline="30000" dirty="0"/>
          </a:p>
        </p:txBody>
      </p:sp>
      <p:sp>
        <p:nvSpPr>
          <p:cNvPr id="107" name="文字方塊 106"/>
          <p:cNvSpPr txBox="1"/>
          <p:nvPr/>
        </p:nvSpPr>
        <p:spPr>
          <a:xfrm rot="16200000">
            <a:off x="-479666" y="2468681"/>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08" name="文字方塊 107"/>
          <p:cNvSpPr txBox="1"/>
          <p:nvPr/>
        </p:nvSpPr>
        <p:spPr>
          <a:xfrm rot="16200000">
            <a:off x="-488377" y="4939476"/>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109" name="矩形 108"/>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矩形 109"/>
          <p:cNvSpPr/>
          <p:nvPr/>
        </p:nvSpPr>
        <p:spPr>
          <a:xfrm>
            <a:off x="648662" y="4132044"/>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2" name="文字方塊 111"/>
              <p:cNvSpPr txBox="1"/>
              <p:nvPr/>
            </p:nvSpPr>
            <p:spPr>
              <a:xfrm>
                <a:off x="5795308" y="2244813"/>
                <a:ext cx="23312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m:t>
                          </m:r>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2" name="文字方塊 111"/>
              <p:cNvSpPr txBox="1">
                <a:spLocks noRot="1" noChangeAspect="1" noMove="1" noResize="1" noEditPoints="1" noAdjustHandles="1" noChangeArrowheads="1" noChangeShapeType="1" noTextEdit="1"/>
              </p:cNvSpPr>
              <p:nvPr/>
            </p:nvSpPr>
            <p:spPr>
              <a:xfrm>
                <a:off x="5795308" y="2244813"/>
                <a:ext cx="2331279" cy="369332"/>
              </a:xfrm>
              <a:prstGeom prst="rect">
                <a:avLst/>
              </a:prstGeom>
              <a:blipFill rotWithShape="0">
                <a:blip r:embed="rId15"/>
                <a:stretch>
                  <a:fillRect l="-3403" t="-1639" r="-524" b="-983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3" name="文字方塊 112"/>
              <p:cNvSpPr txBox="1"/>
              <p:nvPr/>
            </p:nvSpPr>
            <p:spPr>
              <a:xfrm>
                <a:off x="5795308" y="3621097"/>
                <a:ext cx="24114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1</m:t>
                          </m:r>
                          <m:r>
                            <a:rPr lang="en-US" altLang="zh-TW" sz="2400" b="0" i="1" smtClean="0">
                              <a:latin typeface="Cambria Math" panose="02040503050406030204" pitchFamily="18" charset="0"/>
                            </a:rPr>
                            <m:t>6</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113" name="文字方塊 112"/>
              <p:cNvSpPr txBox="1">
                <a:spLocks noRot="1" noChangeAspect="1" noMove="1" noResize="1" noEditPoints="1" noAdjustHandles="1" noChangeArrowheads="1" noChangeShapeType="1" noTextEdit="1"/>
              </p:cNvSpPr>
              <p:nvPr/>
            </p:nvSpPr>
            <p:spPr>
              <a:xfrm>
                <a:off x="5795308" y="3621097"/>
                <a:ext cx="2411429" cy="369332"/>
              </a:xfrm>
              <a:prstGeom prst="rect">
                <a:avLst/>
              </a:prstGeom>
              <a:blipFill rotWithShape="0">
                <a:blip r:embed="rId16"/>
                <a:stretch>
                  <a:fillRect l="-3038" t="-1639" r="-506" b="-9836"/>
                </a:stretch>
              </a:blipFill>
            </p:spPr>
            <p:txBody>
              <a:bodyPr/>
              <a:lstStyle/>
              <a:p>
                <a:r>
                  <a:rPr lang="zh-TW" altLang="en-US">
                    <a:noFill/>
                  </a:rPr>
                  <a:t> </a:t>
                </a:r>
              </a:p>
            </p:txBody>
          </p:sp>
        </mc:Fallback>
      </mc:AlternateContent>
      <p:sp>
        <p:nvSpPr>
          <p:cNvPr id="7" name="文字方塊 6"/>
          <p:cNvSpPr txBox="1"/>
          <p:nvPr/>
        </p:nvSpPr>
        <p:spPr>
          <a:xfrm>
            <a:off x="5726242" y="2614145"/>
            <a:ext cx="3507698" cy="461665"/>
          </a:xfrm>
          <a:prstGeom prst="rect">
            <a:avLst/>
          </a:prstGeom>
          <a:noFill/>
        </p:spPr>
        <p:txBody>
          <a:bodyPr wrap="square" rtlCol="0">
            <a:spAutoFit/>
          </a:bodyPr>
          <a:lstStyle/>
          <a:p>
            <a:r>
              <a:rPr lang="en-US" altLang="zh-TW" sz="2400" dirty="0"/>
              <a:t>Update parameters once</a:t>
            </a:r>
            <a:endParaRPr lang="zh-TW" altLang="en-US" sz="2400" dirty="0"/>
          </a:p>
        </p:txBody>
      </p:sp>
      <p:sp>
        <p:nvSpPr>
          <p:cNvPr id="92" name="文字方塊 91"/>
          <p:cNvSpPr txBox="1"/>
          <p:nvPr/>
        </p:nvSpPr>
        <p:spPr>
          <a:xfrm>
            <a:off x="5726242" y="3950553"/>
            <a:ext cx="3507698" cy="461665"/>
          </a:xfrm>
          <a:prstGeom prst="rect">
            <a:avLst/>
          </a:prstGeom>
          <a:noFill/>
        </p:spPr>
        <p:txBody>
          <a:bodyPr wrap="square" rtlCol="0">
            <a:spAutoFit/>
          </a:bodyPr>
          <a:lstStyle/>
          <a:p>
            <a:r>
              <a:rPr lang="en-US" altLang="zh-TW" sz="2400" dirty="0"/>
              <a:t>Update parameters once</a:t>
            </a:r>
            <a:endParaRPr lang="zh-TW" altLang="en-US" sz="2400" dirty="0"/>
          </a:p>
        </p:txBody>
      </p:sp>
      <p:sp>
        <p:nvSpPr>
          <p:cNvPr id="93" name="文字方塊 92"/>
          <p:cNvSpPr txBox="1"/>
          <p:nvPr/>
        </p:nvSpPr>
        <p:spPr>
          <a:xfrm>
            <a:off x="5228849" y="4734287"/>
            <a:ext cx="3537276" cy="830997"/>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Until all mini-batches have been picked</a:t>
            </a:r>
            <a:endParaRPr lang="zh-TW" altLang="en-US" sz="2400" baseline="30000" dirty="0"/>
          </a:p>
        </p:txBody>
      </p:sp>
      <p:sp>
        <p:nvSpPr>
          <p:cNvPr id="96" name="文字方塊 95"/>
          <p:cNvSpPr txBox="1"/>
          <p:nvPr/>
        </p:nvSpPr>
        <p:spPr>
          <a:xfrm rot="5400000">
            <a:off x="6523363" y="4589259"/>
            <a:ext cx="751076" cy="461665"/>
          </a:xfrm>
          <a:prstGeom prst="rect">
            <a:avLst/>
          </a:prstGeom>
          <a:noFill/>
        </p:spPr>
        <p:txBody>
          <a:bodyPr wrap="square" rtlCol="0">
            <a:spAutoFit/>
          </a:bodyPr>
          <a:lstStyle/>
          <a:p>
            <a:r>
              <a:rPr lang="en-US" altLang="zh-TW" sz="2400" dirty="0"/>
              <a:t>…</a:t>
            </a:r>
            <a:endParaRPr lang="zh-TW" altLang="en-US" sz="2400" baseline="30000" dirty="0"/>
          </a:p>
        </p:txBody>
      </p:sp>
      <p:sp>
        <p:nvSpPr>
          <p:cNvPr id="98" name="矩形 97"/>
          <p:cNvSpPr/>
          <p:nvPr/>
        </p:nvSpPr>
        <p:spPr>
          <a:xfrm>
            <a:off x="5849733" y="5596570"/>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one epoch</a:t>
            </a:r>
            <a:endParaRPr lang="zh-TW" altLang="en-US" sz="2400" dirty="0"/>
          </a:p>
        </p:txBody>
      </p:sp>
      <p:sp>
        <p:nvSpPr>
          <p:cNvPr id="99" name="矩形 98"/>
          <p:cNvSpPr/>
          <p:nvPr/>
        </p:nvSpPr>
        <p:spPr>
          <a:xfrm>
            <a:off x="5201053" y="1796342"/>
            <a:ext cx="3820463"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0" name="矩形 99"/>
          <p:cNvSpPr/>
          <p:nvPr/>
        </p:nvSpPr>
        <p:spPr>
          <a:xfrm>
            <a:off x="5236213" y="6141503"/>
            <a:ext cx="3436207" cy="51835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TW" sz="2400" dirty="0"/>
              <a:t>Repeat the above process</a:t>
            </a:r>
            <a:endParaRPr lang="zh-TW" altLang="en-US" sz="2400" dirty="0"/>
          </a:p>
        </p:txBody>
      </p:sp>
      <p:sp>
        <p:nvSpPr>
          <p:cNvPr id="3" name="文字方塊 2"/>
          <p:cNvSpPr txBox="1"/>
          <p:nvPr/>
        </p:nvSpPr>
        <p:spPr>
          <a:xfrm>
            <a:off x="3412177" y="156580"/>
            <a:ext cx="5559485"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We do not really minimize total loss!</a:t>
            </a:r>
            <a:endParaRPr lang="zh-TW" altLang="en-US" sz="2800" dirty="0"/>
          </a:p>
        </p:txBody>
      </p:sp>
    </p:spTree>
    <p:extLst>
      <p:ext uri="{BB962C8B-B14F-4D97-AF65-F5344CB8AC3E}">
        <p14:creationId xmlns:p14="http://schemas.microsoft.com/office/powerpoint/2010/main" val="657238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p:bldP spid="95" grpId="0"/>
      <p:bldP spid="97" grpId="0"/>
      <p:bldP spid="107" grpId="0"/>
      <p:bldP spid="108" grpId="0"/>
      <p:bldP spid="109" grpId="0" animBg="1"/>
      <p:bldP spid="110" grpId="0" animBg="1"/>
      <p:bldP spid="112" grpId="0"/>
      <p:bldP spid="113" grpId="0"/>
      <p:bldP spid="7" grpId="0"/>
      <p:bldP spid="92" grpId="0"/>
      <p:bldP spid="93" grpId="0"/>
      <p:bldP spid="96" grpId="0"/>
      <p:bldP spid="98" grpId="0" animBg="1"/>
      <p:bldP spid="99" grpId="0" animBg="1"/>
      <p:bldP spid="100" grpId="0" animBg="1"/>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Mini-batch</a:t>
            </a:r>
            <a:endParaRPr lang="zh-TW" altLang="en-US" dirty="0"/>
          </a:p>
        </p:txBody>
      </p:sp>
      <p:sp>
        <p:nvSpPr>
          <p:cNvPr id="3" name="內容版面配置區 2"/>
          <p:cNvSpPr>
            <a:spLocks noGrp="1"/>
          </p:cNvSpPr>
          <p:nvPr>
            <p:ph idx="1"/>
          </p:nvPr>
        </p:nvSpPr>
        <p:spPr/>
        <p:txBody>
          <a:bodyPr/>
          <a:lstStyle/>
          <a:p>
            <a:endParaRPr lang="zh-TW" altLang="en-US"/>
          </a:p>
        </p:txBody>
      </p:sp>
      <p:pic>
        <p:nvPicPr>
          <p:cNvPr id="4" name="圖片 3"/>
          <p:cNvPicPr>
            <a:picLocks noChangeAspect="1"/>
          </p:cNvPicPr>
          <p:nvPr/>
        </p:nvPicPr>
        <p:blipFill>
          <a:blip r:embed="rId2"/>
          <a:stretch>
            <a:fillRect/>
          </a:stretch>
        </p:blipFill>
        <p:spPr>
          <a:xfrm>
            <a:off x="221016" y="1507902"/>
            <a:ext cx="8771898" cy="441579"/>
          </a:xfrm>
          <a:prstGeom prst="rect">
            <a:avLst/>
          </a:prstGeom>
        </p:spPr>
      </p:pic>
      <p:grpSp>
        <p:nvGrpSpPr>
          <p:cNvPr id="36" name="群組 35"/>
          <p:cNvGrpSpPr/>
          <p:nvPr/>
        </p:nvGrpSpPr>
        <p:grpSpPr>
          <a:xfrm>
            <a:off x="151086" y="2470838"/>
            <a:ext cx="4789170" cy="2364808"/>
            <a:chOff x="186028" y="1634942"/>
            <a:chExt cx="4789170" cy="2364808"/>
          </a:xfrm>
        </p:grpSpPr>
        <p:grpSp>
          <p:nvGrpSpPr>
            <p:cNvPr id="5" name="群組 4"/>
            <p:cNvGrpSpPr/>
            <p:nvPr/>
          </p:nvGrpSpPr>
          <p:grpSpPr>
            <a:xfrm>
              <a:off x="1258864" y="1778496"/>
              <a:ext cx="421911" cy="671513"/>
              <a:chOff x="510563" y="3417283"/>
              <a:chExt cx="421911" cy="671513"/>
            </a:xfrm>
          </p:grpSpPr>
          <p:sp>
            <p:nvSpPr>
              <p:cNvPr id="6" name="矩形 5"/>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7" name="矩形 6"/>
              <p:cNvSpPr/>
              <p:nvPr/>
            </p:nvSpPr>
            <p:spPr>
              <a:xfrm>
                <a:off x="510563" y="3522206"/>
                <a:ext cx="421911" cy="461665"/>
              </a:xfrm>
              <a:prstGeom prst="rect">
                <a:avLst/>
              </a:prstGeom>
            </p:spPr>
            <p:txBody>
              <a:bodyPr wrap="none">
                <a:spAutoFit/>
              </a:bodyPr>
              <a:lstStyle/>
              <a:p>
                <a:pPr algn="ctr"/>
                <a:r>
                  <a:rPr lang="en-US" altLang="zh-TW" sz="2400" dirty="0"/>
                  <a:t>x</a:t>
                </a:r>
                <a:r>
                  <a:rPr lang="en-US" altLang="zh-TW" sz="2400" baseline="30000" dirty="0"/>
                  <a:t>1</a:t>
                </a:r>
                <a:endParaRPr lang="zh-TW" altLang="en-US" sz="2400" baseline="30000" dirty="0"/>
              </a:p>
            </p:txBody>
          </p:sp>
        </p:grpSp>
        <p:sp>
          <p:nvSpPr>
            <p:cNvPr id="8" name="矩形 7"/>
            <p:cNvSpPr/>
            <p:nvPr/>
          </p:nvSpPr>
          <p:spPr>
            <a:xfrm>
              <a:off x="2058789" y="178106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sp>
          <p:nvSpPr>
            <p:cNvPr id="9" name="文字方塊 8"/>
            <p:cNvSpPr txBox="1"/>
            <p:nvPr/>
          </p:nvSpPr>
          <p:spPr>
            <a:xfrm rot="5400000">
              <a:off x="2281307" y="3323803"/>
              <a:ext cx="828675" cy="523220"/>
            </a:xfrm>
            <a:prstGeom prst="rect">
              <a:avLst/>
            </a:prstGeom>
            <a:noFill/>
          </p:spPr>
          <p:txBody>
            <a:bodyPr wrap="square" rtlCol="0">
              <a:spAutoFit/>
            </a:bodyPr>
            <a:lstStyle/>
            <a:p>
              <a:pPr algn="ctr"/>
              <a:r>
                <a:rPr lang="en-US" altLang="zh-TW" sz="2800" dirty="0"/>
                <a:t>……</a:t>
              </a:r>
              <a:endParaRPr lang="zh-TW" altLang="en-US" sz="2800" dirty="0"/>
            </a:p>
          </p:txBody>
        </p:sp>
        <p:cxnSp>
          <p:nvCxnSpPr>
            <p:cNvPr id="10" name="直線單箭頭接點 9"/>
            <p:cNvCxnSpPr/>
            <p:nvPr/>
          </p:nvCxnSpPr>
          <p:spPr>
            <a:xfrm flipV="1">
              <a:off x="1627406" y="2114251"/>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V="1">
              <a:off x="3027655" y="2109044"/>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群組 11"/>
            <p:cNvGrpSpPr/>
            <p:nvPr/>
          </p:nvGrpSpPr>
          <p:grpSpPr>
            <a:xfrm>
              <a:off x="3426170" y="1778496"/>
              <a:ext cx="428323" cy="671513"/>
              <a:chOff x="507357" y="3417283"/>
              <a:chExt cx="428323" cy="671513"/>
            </a:xfrm>
          </p:grpSpPr>
          <p:sp>
            <p:nvSpPr>
              <p:cNvPr id="13" name="矩形 12"/>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14" name="矩形 13"/>
              <p:cNvSpPr/>
              <p:nvPr/>
            </p:nvSpPr>
            <p:spPr>
              <a:xfrm>
                <a:off x="507357" y="3522206"/>
                <a:ext cx="428323" cy="461665"/>
              </a:xfrm>
              <a:prstGeom prst="rect">
                <a:avLst/>
              </a:prstGeom>
            </p:spPr>
            <p:txBody>
              <a:bodyPr wrap="none">
                <a:spAutoFit/>
              </a:bodyPr>
              <a:lstStyle/>
              <a:p>
                <a:pPr algn="ctr"/>
                <a:r>
                  <a:rPr lang="en-US" altLang="zh-TW" sz="2400" dirty="0"/>
                  <a:t>y</a:t>
                </a:r>
                <a:r>
                  <a:rPr lang="en-US" altLang="zh-TW" sz="2400" baseline="30000" dirty="0"/>
                  <a:t>1</a:t>
                </a:r>
                <a:endParaRPr lang="zh-TW" altLang="en-US" sz="2400" baseline="30000" dirty="0"/>
              </a:p>
            </p:txBody>
          </p:sp>
        </p:grpSp>
        <p:sp>
          <p:nvSpPr>
            <p:cNvPr id="15" name="矩形 14"/>
            <p:cNvSpPr/>
            <p:nvPr/>
          </p:nvSpPr>
          <p:spPr>
            <a:xfrm>
              <a:off x="4444214" y="1778496"/>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16" name="文字方塊 15"/>
                <p:cNvSpPr txBox="1"/>
                <p:nvPr/>
              </p:nvSpPr>
              <p:spPr>
                <a:xfrm>
                  <a:off x="4433773" y="1952099"/>
                  <a:ext cx="3914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4433773" y="1952099"/>
                  <a:ext cx="391454" cy="369332"/>
                </a:xfrm>
                <a:prstGeom prst="rect">
                  <a:avLst/>
                </a:prstGeom>
                <a:blipFill rotWithShape="0">
                  <a:blip r:embed="rId3"/>
                  <a:stretch>
                    <a:fillRect l="-18750" t="-16393" r="-48438" b="-24590"/>
                  </a:stretch>
                </a:blipFill>
              </p:spPr>
              <p:txBody>
                <a:bodyPr/>
                <a:lstStyle/>
                <a:p>
                  <a:r>
                    <a:rPr lang="zh-TW" altLang="en-US">
                      <a:noFill/>
                    </a:rPr>
                    <a:t> </a:t>
                  </a:r>
                </a:p>
              </p:txBody>
            </p:sp>
          </mc:Fallback>
        </mc:AlternateContent>
        <p:sp>
          <p:nvSpPr>
            <p:cNvPr id="17" name="左-右雙向箭號 16"/>
            <p:cNvSpPr/>
            <p:nvPr/>
          </p:nvSpPr>
          <p:spPr>
            <a:xfrm>
              <a:off x="3785800" y="207047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3927373" y="2265204"/>
                  <a:ext cx="312458"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1</m:t>
                            </m:r>
                          </m:sup>
                        </m:sSup>
                      </m:oMath>
                    </m:oMathPara>
                  </a14:m>
                  <a:endParaRPr lang="zh-TW" altLang="en-US" sz="24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3927373" y="2265204"/>
                  <a:ext cx="312458" cy="369332"/>
                </a:xfrm>
                <a:prstGeom prst="rect">
                  <a:avLst/>
                </a:prstGeom>
                <a:blipFill rotWithShape="0">
                  <a:blip r:embed="rId4"/>
                  <a:stretch>
                    <a:fillRect l="-23529" t="-1667" r="-9804" b="-8333"/>
                  </a:stretch>
                </a:blipFill>
              </p:spPr>
              <p:txBody>
                <a:bodyPr/>
                <a:lstStyle/>
                <a:p>
                  <a:r>
                    <a:rPr lang="zh-TW" altLang="en-US">
                      <a:noFill/>
                    </a:rPr>
                    <a:t> </a:t>
                  </a:r>
                </a:p>
              </p:txBody>
            </p:sp>
          </mc:Fallback>
        </mc:AlternateContent>
        <p:grpSp>
          <p:nvGrpSpPr>
            <p:cNvPr id="19" name="群組 18"/>
            <p:cNvGrpSpPr/>
            <p:nvPr/>
          </p:nvGrpSpPr>
          <p:grpSpPr>
            <a:xfrm>
              <a:off x="1209850" y="2586461"/>
              <a:ext cx="526106" cy="671513"/>
              <a:chOff x="458466" y="3417283"/>
              <a:chExt cx="526106" cy="671513"/>
            </a:xfrm>
          </p:grpSpPr>
          <p:sp>
            <p:nvSpPr>
              <p:cNvPr id="20" name="矩形 19"/>
              <p:cNvSpPr/>
              <p:nvPr/>
            </p:nvSpPr>
            <p:spPr>
              <a:xfrm>
                <a:off x="557212" y="3417283"/>
                <a:ext cx="271463" cy="671513"/>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baseline="30000" dirty="0"/>
              </a:p>
            </p:txBody>
          </p:sp>
          <p:sp>
            <p:nvSpPr>
              <p:cNvPr id="21" name="矩形 20"/>
              <p:cNvSpPr/>
              <p:nvPr/>
            </p:nvSpPr>
            <p:spPr>
              <a:xfrm>
                <a:off x="458466" y="3522206"/>
                <a:ext cx="526106" cy="461665"/>
              </a:xfrm>
              <a:prstGeom prst="rect">
                <a:avLst/>
              </a:prstGeom>
            </p:spPr>
            <p:txBody>
              <a:bodyPr wrap="none">
                <a:spAutoFit/>
              </a:bodyPr>
              <a:lstStyle/>
              <a:p>
                <a:pPr algn="ctr"/>
                <a:r>
                  <a:rPr lang="en-US" altLang="zh-TW" sz="2400" dirty="0"/>
                  <a:t>x</a:t>
                </a:r>
                <a:r>
                  <a:rPr lang="en-US" altLang="zh-TW" sz="2400" baseline="30000" dirty="0"/>
                  <a:t>31</a:t>
                </a:r>
                <a:endParaRPr lang="zh-TW" altLang="en-US" sz="2400" baseline="30000" dirty="0"/>
              </a:p>
            </p:txBody>
          </p:sp>
        </p:grpSp>
        <p:sp>
          <p:nvSpPr>
            <p:cNvPr id="22" name="矩形 21"/>
            <p:cNvSpPr/>
            <p:nvPr/>
          </p:nvSpPr>
          <p:spPr>
            <a:xfrm>
              <a:off x="2061873" y="2580637"/>
              <a:ext cx="965905" cy="683158"/>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TW" sz="2400" dirty="0"/>
                <a:t>NN</a:t>
              </a:r>
              <a:endParaRPr lang="zh-TW" altLang="en-US" sz="2400" dirty="0"/>
            </a:p>
          </p:txBody>
        </p:sp>
        <p:cxnSp>
          <p:nvCxnSpPr>
            <p:cNvPr id="23" name="直線單箭頭接點 22"/>
            <p:cNvCxnSpPr/>
            <p:nvPr/>
          </p:nvCxnSpPr>
          <p:spPr>
            <a:xfrm flipV="1">
              <a:off x="1627529" y="2922216"/>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flipV="1">
              <a:off x="3027778" y="2917009"/>
              <a:ext cx="417095"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5" name="群組 24"/>
            <p:cNvGrpSpPr/>
            <p:nvPr/>
          </p:nvGrpSpPr>
          <p:grpSpPr>
            <a:xfrm>
              <a:off x="3377157" y="2586461"/>
              <a:ext cx="532518" cy="671513"/>
              <a:chOff x="455261" y="3417283"/>
              <a:chExt cx="532518" cy="671513"/>
            </a:xfrm>
          </p:grpSpPr>
          <p:sp>
            <p:nvSpPr>
              <p:cNvPr id="26" name="矩形 25"/>
              <p:cNvSpPr/>
              <p:nvPr/>
            </p:nvSpPr>
            <p:spPr>
              <a:xfrm>
                <a:off x="557212" y="3417283"/>
                <a:ext cx="271463" cy="671513"/>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sz="2400" baseline="30000" dirty="0"/>
              </a:p>
            </p:txBody>
          </p:sp>
          <p:sp>
            <p:nvSpPr>
              <p:cNvPr id="27" name="矩形 26"/>
              <p:cNvSpPr/>
              <p:nvPr/>
            </p:nvSpPr>
            <p:spPr>
              <a:xfrm>
                <a:off x="455261" y="3522206"/>
                <a:ext cx="532518" cy="461665"/>
              </a:xfrm>
              <a:prstGeom prst="rect">
                <a:avLst/>
              </a:prstGeom>
            </p:spPr>
            <p:txBody>
              <a:bodyPr wrap="none">
                <a:spAutoFit/>
              </a:bodyPr>
              <a:lstStyle/>
              <a:p>
                <a:pPr algn="ctr"/>
                <a:r>
                  <a:rPr lang="en-US" altLang="zh-TW" sz="2400" dirty="0"/>
                  <a:t>y</a:t>
                </a:r>
                <a:r>
                  <a:rPr lang="en-US" altLang="zh-TW" sz="2400" baseline="30000" dirty="0"/>
                  <a:t>31</a:t>
                </a:r>
                <a:endParaRPr lang="zh-TW" altLang="en-US" sz="2400" baseline="30000" dirty="0"/>
              </a:p>
            </p:txBody>
          </p:sp>
        </p:grpSp>
        <p:sp>
          <p:nvSpPr>
            <p:cNvPr id="28" name="矩形 27"/>
            <p:cNvSpPr/>
            <p:nvPr/>
          </p:nvSpPr>
          <p:spPr>
            <a:xfrm>
              <a:off x="4447297" y="2586461"/>
              <a:ext cx="271463" cy="67151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sz="2400" baseline="30000" dirty="0"/>
            </a:p>
          </p:txBody>
        </p:sp>
        <mc:AlternateContent xmlns:mc="http://schemas.openxmlformats.org/markup-compatibility/2006" xmlns:a14="http://schemas.microsoft.com/office/drawing/2010/main">
          <mc:Choice Requires="a14">
            <p:sp>
              <p:nvSpPr>
                <p:cNvPr id="29" name="文字方塊 28"/>
                <p:cNvSpPr txBox="1"/>
                <p:nvPr/>
              </p:nvSpPr>
              <p:spPr>
                <a:xfrm>
                  <a:off x="4447297" y="2748469"/>
                  <a:ext cx="5279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acc>
                              <m:accPr>
                                <m:chr m:val="̂"/>
                                <m:ctrlPr>
                                  <a:rPr lang="en-US" altLang="zh-TW" sz="2400" i="1" smtClean="0">
                                    <a:latin typeface="Cambria Math" panose="02040503050406030204" pitchFamily="18" charset="0"/>
                                  </a:rPr>
                                </m:ctrlPr>
                              </m:accPr>
                              <m:e>
                                <m:r>
                                  <a:rPr lang="en-US" altLang="zh-TW" sz="2400" b="0" i="1" smtClean="0">
                                    <a:latin typeface="Cambria Math" panose="02040503050406030204" pitchFamily="18" charset="0"/>
                                  </a:rPr>
                                  <m:t>𝑦</m:t>
                                </m:r>
                              </m:e>
                            </m:acc>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4447297" y="2748469"/>
                  <a:ext cx="527901" cy="369332"/>
                </a:xfrm>
                <a:prstGeom prst="rect">
                  <a:avLst/>
                </a:prstGeom>
                <a:blipFill rotWithShape="0">
                  <a:blip r:embed="rId5"/>
                  <a:stretch>
                    <a:fillRect l="-13953" t="-18033" r="-33721" b="-24590"/>
                  </a:stretch>
                </a:blipFill>
              </p:spPr>
              <p:txBody>
                <a:bodyPr/>
                <a:lstStyle/>
                <a:p>
                  <a:r>
                    <a:rPr lang="zh-TW" altLang="en-US">
                      <a:noFill/>
                    </a:rPr>
                    <a:t> </a:t>
                  </a:r>
                </a:p>
              </p:txBody>
            </p:sp>
          </mc:Fallback>
        </mc:AlternateContent>
        <p:sp>
          <p:nvSpPr>
            <p:cNvPr id="30" name="左-右雙向箭號 29"/>
            <p:cNvSpPr/>
            <p:nvPr/>
          </p:nvSpPr>
          <p:spPr>
            <a:xfrm>
              <a:off x="3783522" y="2852030"/>
              <a:ext cx="602650" cy="181045"/>
            </a:xfrm>
            <a:prstGeom prst="lef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1" name="文字方塊 30"/>
                <p:cNvSpPr txBox="1"/>
                <p:nvPr/>
              </p:nvSpPr>
              <p:spPr>
                <a:xfrm>
                  <a:off x="3926811" y="3109079"/>
                  <a:ext cx="44890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31</m:t>
                            </m:r>
                          </m:sup>
                        </m:sSup>
                      </m:oMath>
                    </m:oMathPara>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3926811" y="3109079"/>
                  <a:ext cx="448905" cy="369332"/>
                </a:xfrm>
                <a:prstGeom prst="rect">
                  <a:avLst/>
                </a:prstGeom>
                <a:blipFill rotWithShape="0">
                  <a:blip r:embed="rId6"/>
                  <a:stretch>
                    <a:fillRect l="-16216" r="-5405" b="-6557"/>
                  </a:stretch>
                </a:blipFill>
              </p:spPr>
              <p:txBody>
                <a:bodyPr/>
                <a:lstStyle/>
                <a:p>
                  <a:r>
                    <a:rPr lang="zh-TW" altLang="en-US">
                      <a:noFill/>
                    </a:rPr>
                    <a:t> </a:t>
                  </a:r>
                </a:p>
              </p:txBody>
            </p:sp>
          </mc:Fallback>
        </mc:AlternateContent>
        <p:pic>
          <p:nvPicPr>
            <p:cNvPr id="32" name="圖片 31"/>
            <p:cNvPicPr preferRelativeResize="0">
              <a:picLocks/>
            </p:cNvPicPr>
            <p:nvPr/>
          </p:nvPicPr>
          <p:blipFill>
            <a:blip r:embed="rId7"/>
            <a:stretch>
              <a:fillRect/>
            </a:stretch>
          </p:blipFill>
          <p:spPr>
            <a:xfrm>
              <a:off x="853541" y="1961431"/>
              <a:ext cx="360000" cy="360000"/>
            </a:xfrm>
            <a:prstGeom prst="rect">
              <a:avLst/>
            </a:prstGeom>
            <a:ln w="38100">
              <a:solidFill>
                <a:schemeClr val="tx1"/>
              </a:solidFill>
            </a:ln>
          </p:spPr>
        </p:pic>
        <p:pic>
          <p:nvPicPr>
            <p:cNvPr id="33" name="圖片 32"/>
            <p:cNvPicPr preferRelativeResize="0">
              <a:picLocks/>
            </p:cNvPicPr>
            <p:nvPr/>
          </p:nvPicPr>
          <p:blipFill>
            <a:blip r:embed="rId8"/>
            <a:stretch>
              <a:fillRect/>
            </a:stretch>
          </p:blipFill>
          <p:spPr>
            <a:xfrm>
              <a:off x="824563" y="2718563"/>
              <a:ext cx="360000" cy="360000"/>
            </a:xfrm>
            <a:prstGeom prst="rect">
              <a:avLst/>
            </a:prstGeom>
            <a:ln w="38100">
              <a:solidFill>
                <a:schemeClr val="tx1"/>
              </a:solidFill>
            </a:ln>
          </p:spPr>
        </p:pic>
        <p:sp>
          <p:nvSpPr>
            <p:cNvPr id="34" name="文字方塊 33"/>
            <p:cNvSpPr txBox="1"/>
            <p:nvPr/>
          </p:nvSpPr>
          <p:spPr>
            <a:xfrm rot="16200000">
              <a:off x="-422074" y="2569533"/>
              <a:ext cx="1677869" cy="461665"/>
            </a:xfrm>
            <a:prstGeom prst="rect">
              <a:avLst/>
            </a:prstGeom>
            <a:noFill/>
          </p:spPr>
          <p:txBody>
            <a:bodyPr wrap="square" rtlCol="0">
              <a:spAutoFit/>
            </a:bodyPr>
            <a:lstStyle/>
            <a:p>
              <a:pPr algn="ctr"/>
              <a:r>
                <a:rPr lang="en-US" altLang="zh-TW" sz="2400" dirty="0">
                  <a:solidFill>
                    <a:srgbClr val="0000FF"/>
                  </a:solidFill>
                </a:rPr>
                <a:t>Mini-batch</a:t>
              </a:r>
              <a:endParaRPr lang="zh-TW" altLang="en-US" sz="2400" dirty="0">
                <a:solidFill>
                  <a:srgbClr val="0000FF"/>
                </a:solidFill>
              </a:endParaRPr>
            </a:p>
          </p:txBody>
        </p:sp>
        <p:sp>
          <p:nvSpPr>
            <p:cNvPr id="35" name="矩形 34"/>
            <p:cNvSpPr/>
            <p:nvPr/>
          </p:nvSpPr>
          <p:spPr>
            <a:xfrm>
              <a:off x="648662" y="1634942"/>
              <a:ext cx="4279192" cy="23100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47" name="群組 46"/>
          <p:cNvGrpSpPr/>
          <p:nvPr/>
        </p:nvGrpSpPr>
        <p:grpSpPr>
          <a:xfrm>
            <a:off x="5036779" y="2470838"/>
            <a:ext cx="4032887" cy="4199709"/>
            <a:chOff x="5201053" y="1759132"/>
            <a:chExt cx="4032887" cy="4199709"/>
          </a:xfrm>
        </p:grpSpPr>
        <p:sp>
          <p:nvSpPr>
            <p:cNvPr id="37" name="文字方塊 36"/>
            <p:cNvSpPr txBox="1"/>
            <p:nvPr/>
          </p:nvSpPr>
          <p:spPr>
            <a:xfrm>
              <a:off x="5201054" y="1759132"/>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1</a:t>
              </a:r>
              <a:r>
                <a:rPr lang="en-US" altLang="zh-TW" sz="2400" baseline="30000" dirty="0"/>
                <a:t>st</a:t>
              </a:r>
              <a:r>
                <a:rPr lang="en-US" altLang="zh-TW" sz="2400" dirty="0"/>
                <a:t> batch</a:t>
              </a:r>
              <a:endParaRPr lang="zh-TW" altLang="en-US" sz="2400" baseline="30000" dirty="0"/>
            </a:p>
          </p:txBody>
        </p:sp>
        <p:sp>
          <p:nvSpPr>
            <p:cNvPr id="38" name="文字方塊 37"/>
            <p:cNvSpPr txBox="1"/>
            <p:nvPr/>
          </p:nvSpPr>
          <p:spPr>
            <a:xfrm>
              <a:off x="5214990" y="3136165"/>
              <a:ext cx="3069419" cy="461665"/>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Pick the 2</a:t>
              </a:r>
              <a:r>
                <a:rPr lang="en-US" altLang="zh-TW" sz="2400" baseline="30000" dirty="0"/>
                <a:t>nd</a:t>
              </a:r>
              <a:r>
                <a:rPr lang="en-US" altLang="zh-TW" sz="2400" dirty="0"/>
                <a:t> batch</a:t>
              </a:r>
              <a:endParaRPr lang="zh-TW" altLang="en-US" sz="2400" baseline="30000" dirty="0"/>
            </a:p>
          </p:txBody>
        </p:sp>
        <mc:AlternateContent xmlns:mc="http://schemas.openxmlformats.org/markup-compatibility/2006" xmlns:a14="http://schemas.microsoft.com/office/drawing/2010/main">
          <mc:Choice Requires="a14">
            <p:sp>
              <p:nvSpPr>
                <p:cNvPr id="39" name="文字方塊 38"/>
                <p:cNvSpPr txBox="1"/>
                <p:nvPr/>
              </p:nvSpPr>
              <p:spPr>
                <a:xfrm>
                  <a:off x="5795308" y="2244813"/>
                  <a:ext cx="233127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3</m:t>
                            </m:r>
                            <m:r>
                              <a:rPr lang="en-US" altLang="zh-TW" sz="2400" i="1">
                                <a:latin typeface="Cambria Math" panose="02040503050406030204" pitchFamily="18" charset="0"/>
                              </a:rPr>
                              <m:t>1</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39" name="文字方塊 38"/>
                <p:cNvSpPr txBox="1">
                  <a:spLocks noRot="1" noChangeAspect="1" noMove="1" noResize="1" noEditPoints="1" noAdjustHandles="1" noChangeArrowheads="1" noChangeShapeType="1" noTextEdit="1"/>
                </p:cNvSpPr>
                <p:nvPr/>
              </p:nvSpPr>
              <p:spPr>
                <a:xfrm>
                  <a:off x="5795308" y="2244813"/>
                  <a:ext cx="2331279" cy="369332"/>
                </a:xfrm>
                <a:prstGeom prst="rect">
                  <a:avLst/>
                </a:prstGeom>
                <a:blipFill rotWithShape="0">
                  <a:blip r:embed="rId9"/>
                  <a:stretch>
                    <a:fillRect l="-3403" t="-1639" r="-524" b="-8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0" name="文字方塊 39"/>
                <p:cNvSpPr txBox="1"/>
                <p:nvPr/>
              </p:nvSpPr>
              <p:spPr>
                <a:xfrm>
                  <a:off x="5795308" y="3621097"/>
                  <a:ext cx="241142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𝐿</m:t>
                        </m:r>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𝑙</m:t>
                            </m:r>
                          </m:e>
                          <m:sup>
                            <m:r>
                              <a:rPr lang="en-US" altLang="zh-TW" sz="2400" i="1">
                                <a:latin typeface="Cambria Math" panose="02040503050406030204" pitchFamily="18" charset="0"/>
                              </a:rPr>
                              <m:t>1</m:t>
                            </m:r>
                            <m:r>
                              <a:rPr lang="en-US" altLang="zh-TW" sz="2400" b="0" i="1" smtClean="0">
                                <a:latin typeface="Cambria Math" panose="02040503050406030204" pitchFamily="18" charset="0"/>
                              </a:rPr>
                              <m:t>6</m:t>
                            </m:r>
                          </m:sup>
                        </m:sSup>
                        <m:r>
                          <a:rPr lang="en-US" altLang="zh-TW" sz="2400" b="0" i="1" smtClean="0">
                            <a:latin typeface="Cambria Math" panose="02040503050406030204" pitchFamily="18" charset="0"/>
                          </a:rPr>
                          <m:t>+</m:t>
                        </m:r>
                        <m:r>
                          <a:rPr lang="en-US" altLang="zh-TW" sz="2400" b="0" i="1" smtClean="0">
                            <a:latin typeface="Cambria Math" panose="02040503050406030204" pitchFamily="18" charset="0"/>
                            <a:ea typeface="Cambria Math" panose="02040503050406030204" pitchFamily="18" charset="0"/>
                          </a:rPr>
                          <m:t>⋯</m:t>
                        </m:r>
                      </m:oMath>
                    </m:oMathPara>
                  </a14:m>
                  <a:endParaRPr lang="zh-TW" altLang="en-US" sz="2400" dirty="0"/>
                </a:p>
              </p:txBody>
            </p:sp>
          </mc:Choice>
          <mc:Fallback xmlns="">
            <p:sp>
              <p:nvSpPr>
                <p:cNvPr id="40" name="文字方塊 39"/>
                <p:cNvSpPr txBox="1">
                  <a:spLocks noRot="1" noChangeAspect="1" noMove="1" noResize="1" noEditPoints="1" noAdjustHandles="1" noChangeArrowheads="1" noChangeShapeType="1" noTextEdit="1"/>
                </p:cNvSpPr>
                <p:nvPr/>
              </p:nvSpPr>
              <p:spPr>
                <a:xfrm>
                  <a:off x="5795308" y="3621097"/>
                  <a:ext cx="2411429" cy="369332"/>
                </a:xfrm>
                <a:prstGeom prst="rect">
                  <a:avLst/>
                </a:prstGeom>
                <a:blipFill rotWithShape="0">
                  <a:blip r:embed="rId10"/>
                  <a:stretch>
                    <a:fillRect l="-3038" t="-1667" r="-506" b="-10000"/>
                  </a:stretch>
                </a:blipFill>
              </p:spPr>
              <p:txBody>
                <a:bodyPr/>
                <a:lstStyle/>
                <a:p>
                  <a:r>
                    <a:rPr lang="zh-TW" altLang="en-US">
                      <a:noFill/>
                    </a:rPr>
                    <a:t> </a:t>
                  </a:r>
                </a:p>
              </p:txBody>
            </p:sp>
          </mc:Fallback>
        </mc:AlternateContent>
        <p:sp>
          <p:nvSpPr>
            <p:cNvPr id="41" name="文字方塊 40"/>
            <p:cNvSpPr txBox="1"/>
            <p:nvPr/>
          </p:nvSpPr>
          <p:spPr>
            <a:xfrm>
              <a:off x="5726242" y="2614145"/>
              <a:ext cx="3507698" cy="461665"/>
            </a:xfrm>
            <a:prstGeom prst="rect">
              <a:avLst/>
            </a:prstGeom>
            <a:noFill/>
          </p:spPr>
          <p:txBody>
            <a:bodyPr wrap="square" rtlCol="0">
              <a:spAutoFit/>
            </a:bodyPr>
            <a:lstStyle/>
            <a:p>
              <a:r>
                <a:rPr lang="en-US" altLang="zh-TW" sz="2400" dirty="0"/>
                <a:t>Update parameters once</a:t>
              </a:r>
              <a:endParaRPr lang="zh-TW" altLang="en-US" sz="2400" dirty="0"/>
            </a:p>
          </p:txBody>
        </p:sp>
        <p:sp>
          <p:nvSpPr>
            <p:cNvPr id="42" name="文字方塊 41"/>
            <p:cNvSpPr txBox="1"/>
            <p:nvPr/>
          </p:nvSpPr>
          <p:spPr>
            <a:xfrm>
              <a:off x="5726242" y="3950553"/>
              <a:ext cx="3507698" cy="461665"/>
            </a:xfrm>
            <a:prstGeom prst="rect">
              <a:avLst/>
            </a:prstGeom>
            <a:noFill/>
          </p:spPr>
          <p:txBody>
            <a:bodyPr wrap="square" rtlCol="0">
              <a:spAutoFit/>
            </a:bodyPr>
            <a:lstStyle/>
            <a:p>
              <a:r>
                <a:rPr lang="en-US" altLang="zh-TW" sz="2400" dirty="0"/>
                <a:t>Update parameters once</a:t>
              </a:r>
              <a:endParaRPr lang="zh-TW" altLang="en-US" sz="2400" dirty="0"/>
            </a:p>
          </p:txBody>
        </p:sp>
        <p:sp>
          <p:nvSpPr>
            <p:cNvPr id="43" name="文字方塊 42"/>
            <p:cNvSpPr txBox="1"/>
            <p:nvPr/>
          </p:nvSpPr>
          <p:spPr>
            <a:xfrm>
              <a:off x="5228849" y="4734287"/>
              <a:ext cx="3537276" cy="830997"/>
            </a:xfrm>
            <a:prstGeom prst="rect">
              <a:avLst/>
            </a:prstGeom>
            <a:noFill/>
          </p:spPr>
          <p:txBody>
            <a:bodyPr wrap="square" rtlCol="0">
              <a:spAutoFit/>
            </a:bodyPr>
            <a:lstStyle/>
            <a:p>
              <a:pPr marL="514350" indent="-514350">
                <a:buFont typeface="Wingdings" panose="05000000000000000000" pitchFamily="2" charset="2"/>
                <a:buChar char="Ø"/>
              </a:pPr>
              <a:r>
                <a:rPr lang="en-US" altLang="zh-TW" sz="2400" dirty="0"/>
                <a:t>Until all mini-batches have been picked</a:t>
              </a:r>
              <a:endParaRPr lang="zh-TW" altLang="en-US" sz="2400" baseline="30000" dirty="0"/>
            </a:p>
          </p:txBody>
        </p:sp>
        <p:sp>
          <p:nvSpPr>
            <p:cNvPr id="44" name="文字方塊 43"/>
            <p:cNvSpPr txBox="1"/>
            <p:nvPr/>
          </p:nvSpPr>
          <p:spPr>
            <a:xfrm rot="5400000">
              <a:off x="6523363" y="4589259"/>
              <a:ext cx="751076" cy="461665"/>
            </a:xfrm>
            <a:prstGeom prst="rect">
              <a:avLst/>
            </a:prstGeom>
            <a:noFill/>
          </p:spPr>
          <p:txBody>
            <a:bodyPr wrap="square" rtlCol="0">
              <a:spAutoFit/>
            </a:bodyPr>
            <a:lstStyle/>
            <a:p>
              <a:r>
                <a:rPr lang="en-US" altLang="zh-TW" sz="2400" dirty="0"/>
                <a:t>…</a:t>
              </a:r>
              <a:endParaRPr lang="zh-TW" altLang="en-US" sz="2400" baseline="30000" dirty="0"/>
            </a:p>
          </p:txBody>
        </p:sp>
        <p:sp>
          <p:nvSpPr>
            <p:cNvPr id="45" name="矩形 44"/>
            <p:cNvSpPr/>
            <p:nvPr/>
          </p:nvSpPr>
          <p:spPr>
            <a:xfrm>
              <a:off x="6025149" y="5511680"/>
              <a:ext cx="2209169" cy="447161"/>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TW" sz="2400" dirty="0"/>
                <a:t>one epoch</a:t>
              </a:r>
              <a:endParaRPr lang="zh-TW" altLang="en-US" sz="2400" dirty="0"/>
            </a:p>
          </p:txBody>
        </p:sp>
        <p:sp>
          <p:nvSpPr>
            <p:cNvPr id="46" name="矩形 45"/>
            <p:cNvSpPr/>
            <p:nvPr/>
          </p:nvSpPr>
          <p:spPr>
            <a:xfrm>
              <a:off x="5201053" y="1796342"/>
              <a:ext cx="3820463" cy="372802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49" name="直線接點 48"/>
          <p:cNvCxnSpPr/>
          <p:nvPr/>
        </p:nvCxnSpPr>
        <p:spPr>
          <a:xfrm>
            <a:off x="4606965" y="1851025"/>
            <a:ext cx="2226248"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直線接點 49"/>
          <p:cNvCxnSpPr/>
          <p:nvPr/>
        </p:nvCxnSpPr>
        <p:spPr>
          <a:xfrm>
            <a:off x="7072631" y="1851025"/>
            <a:ext cx="1784611"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H="1">
            <a:off x="3342215" y="1858521"/>
            <a:ext cx="2348841" cy="58830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線單箭頭接點 53"/>
          <p:cNvCxnSpPr/>
          <p:nvPr/>
        </p:nvCxnSpPr>
        <p:spPr>
          <a:xfrm flipH="1">
            <a:off x="6833213" y="1883446"/>
            <a:ext cx="1204203" cy="651284"/>
          </a:xfrm>
          <a:prstGeom prst="straightConnector1">
            <a:avLst/>
          </a:prstGeom>
          <a:ln w="762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6" name="文字方塊 55"/>
          <p:cNvSpPr txBox="1"/>
          <p:nvPr/>
        </p:nvSpPr>
        <p:spPr>
          <a:xfrm>
            <a:off x="549131" y="4801685"/>
            <a:ext cx="4395721" cy="523220"/>
          </a:xfrm>
          <a:prstGeom prst="rect">
            <a:avLst/>
          </a:prstGeom>
          <a:noFill/>
        </p:spPr>
        <p:txBody>
          <a:bodyPr wrap="square" rtlCol="0">
            <a:spAutoFit/>
          </a:bodyPr>
          <a:lstStyle/>
          <a:p>
            <a:pPr algn="ctr"/>
            <a:r>
              <a:rPr lang="en-US" altLang="zh-TW" sz="2800" dirty="0">
                <a:solidFill>
                  <a:srgbClr val="FF0000"/>
                </a:solidFill>
              </a:rPr>
              <a:t>100 examples in a mini-batch</a:t>
            </a:r>
            <a:endParaRPr lang="zh-TW" altLang="en-US" sz="2800" dirty="0">
              <a:solidFill>
                <a:srgbClr val="FF0000"/>
              </a:solidFill>
            </a:endParaRPr>
          </a:p>
        </p:txBody>
      </p:sp>
      <p:sp>
        <p:nvSpPr>
          <p:cNvPr id="57" name="文字方塊 56"/>
          <p:cNvSpPr txBox="1"/>
          <p:nvPr/>
        </p:nvSpPr>
        <p:spPr>
          <a:xfrm>
            <a:off x="2379105" y="5827346"/>
            <a:ext cx="2744816" cy="523220"/>
          </a:xfrm>
          <a:prstGeom prst="rect">
            <a:avLst/>
          </a:prstGeom>
          <a:noFill/>
        </p:spPr>
        <p:txBody>
          <a:bodyPr wrap="square" rtlCol="0">
            <a:spAutoFit/>
          </a:bodyPr>
          <a:lstStyle/>
          <a:p>
            <a:pPr algn="ctr"/>
            <a:r>
              <a:rPr lang="en-US" altLang="zh-TW" sz="2800" dirty="0">
                <a:solidFill>
                  <a:srgbClr val="0000FF"/>
                </a:solidFill>
              </a:rPr>
              <a:t>Repeat 20 times</a:t>
            </a:r>
            <a:endParaRPr lang="zh-TW" altLang="en-US" sz="2800" dirty="0">
              <a:solidFill>
                <a:srgbClr val="0000FF"/>
              </a:solidFill>
            </a:endParaRPr>
          </a:p>
        </p:txBody>
      </p:sp>
    </p:spTree>
    <p:extLst>
      <p:ext uri="{BB962C8B-B14F-4D97-AF65-F5344CB8AC3E}">
        <p14:creationId xmlns:p14="http://schemas.microsoft.com/office/powerpoint/2010/main" val="27434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51322" y="2566422"/>
            <a:ext cx="5734262" cy="2308324"/>
          </a:xfrm>
          <a:prstGeom prst="rect">
            <a:avLst/>
          </a:prstGeom>
        </p:spPr>
        <p:txBody>
          <a:bodyPr wrap="none">
            <a:spAutoFit/>
          </a:bodyPr>
          <a:lstStyle/>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14</a:t>
            </a:fld>
            <a:endParaRPr lang="zh-TW" altLang="en-US"/>
          </a:p>
        </p:txBody>
      </p:sp>
    </p:spTree>
    <p:extLst>
      <p:ext uri="{BB962C8B-B14F-4D97-AF65-F5344CB8AC3E}">
        <p14:creationId xmlns:p14="http://schemas.microsoft.com/office/powerpoint/2010/main" val="29189123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3" name="直線接點 42"/>
          <p:cNvCxnSpPr/>
          <p:nvPr/>
        </p:nvCxnSpPr>
        <p:spPr>
          <a:xfrm>
            <a:off x="6477914" y="5115255"/>
            <a:ext cx="0" cy="727092"/>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4" name="橢圓 23"/>
          <p:cNvSpPr/>
          <p:nvPr/>
        </p:nvSpPr>
        <p:spPr>
          <a:xfrm>
            <a:off x="6146877" y="479873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2" name="直線接點 41"/>
          <p:cNvCxnSpPr/>
          <p:nvPr/>
        </p:nvCxnSpPr>
        <p:spPr>
          <a:xfrm>
            <a:off x="4542662" y="4091437"/>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2807794" y="4079735"/>
            <a:ext cx="0" cy="176261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a:off x="1302268" y="2993515"/>
            <a:ext cx="0" cy="2880060"/>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線單箭頭接點 26"/>
          <p:cNvCxnSpPr/>
          <p:nvPr/>
        </p:nvCxnSpPr>
        <p:spPr>
          <a:xfrm>
            <a:off x="1410327" y="5842348"/>
            <a:ext cx="67697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142875" y="202432"/>
            <a:ext cx="7886700" cy="1325563"/>
          </a:xfrm>
        </p:spPr>
        <p:txBody>
          <a:bodyPr>
            <a:normAutofit/>
          </a:bodyPr>
          <a:lstStyle/>
          <a:p>
            <a:r>
              <a:rPr lang="en-US" altLang="zh-TW" sz="6000" b="1" dirty="0" smtClean="0">
                <a:effectLst>
                  <a:outerShdw blurRad="38100" dist="38100" dir="2700000" algn="tl">
                    <a:srgbClr val="000000">
                      <a:alpha val="43137"/>
                    </a:srgbClr>
                  </a:outerShdw>
                </a:effectLst>
              </a:rPr>
              <a:t>Momentum</a:t>
            </a:r>
            <a:r>
              <a:rPr lang="en-US" altLang="zh-TW" sz="2400" dirty="0" smtClean="0"/>
              <a:t/>
            </a:r>
            <a:br>
              <a:rPr lang="en-US" altLang="zh-TW" sz="2400" dirty="0" smtClean="0"/>
            </a:br>
            <a:r>
              <a:rPr lang="en-US" altLang="zh-TW" sz="2400" dirty="0" smtClean="0"/>
              <a:t>Hard </a:t>
            </a:r>
            <a:r>
              <a:rPr lang="en-US" altLang="zh-TW" sz="2400" dirty="0"/>
              <a:t>to find </a:t>
            </a:r>
            <a:r>
              <a:rPr lang="zh-TW" altLang="en-US" sz="2400" dirty="0" smtClean="0"/>
              <a:t> </a:t>
            </a:r>
            <a:r>
              <a:rPr lang="en-US" altLang="zh-TW" sz="2400" dirty="0" smtClean="0"/>
              <a:t>optimal </a:t>
            </a:r>
            <a:r>
              <a:rPr lang="en-US" altLang="zh-TW" sz="2400" dirty="0"/>
              <a:t>network parameters</a:t>
            </a:r>
            <a:endParaRPr lang="zh-TW" altLang="en-US" sz="2400" dirty="0"/>
          </a:p>
        </p:txBody>
      </p:sp>
      <p:sp>
        <p:nvSpPr>
          <p:cNvPr id="6" name="手繪多邊形 5"/>
          <p:cNvSpPr/>
          <p:nvPr/>
        </p:nvSpPr>
        <p:spPr>
          <a:xfrm>
            <a:off x="600809" y="1938564"/>
            <a:ext cx="7914542"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4226140" y="400153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 name="直線單箭頭接點 4"/>
          <p:cNvCxnSpPr/>
          <p:nvPr/>
        </p:nvCxnSpPr>
        <p:spPr>
          <a:xfrm>
            <a:off x="411176" y="5984060"/>
            <a:ext cx="84280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p:nvPr/>
        </p:nvCxnSpPr>
        <p:spPr>
          <a:xfrm flipV="1">
            <a:off x="829408" y="1830418"/>
            <a:ext cx="0" cy="4362809"/>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文字方塊 9"/>
          <p:cNvSpPr txBox="1"/>
          <p:nvPr/>
        </p:nvSpPr>
        <p:spPr>
          <a:xfrm>
            <a:off x="780543" y="1740578"/>
            <a:ext cx="968272" cy="830997"/>
          </a:xfrm>
          <a:prstGeom prst="rect">
            <a:avLst/>
          </a:prstGeom>
          <a:noFill/>
        </p:spPr>
        <p:txBody>
          <a:bodyPr wrap="square" rtlCol="0">
            <a:spAutoFit/>
          </a:bodyPr>
          <a:lstStyle/>
          <a:p>
            <a:pPr algn="ctr"/>
            <a:r>
              <a:rPr lang="en-US" altLang="zh-TW" sz="2400" dirty="0"/>
              <a:t>Total</a:t>
            </a:r>
          </a:p>
          <a:p>
            <a:pPr algn="ctr"/>
            <a:r>
              <a:rPr lang="en-US" altLang="zh-TW" sz="2400" dirty="0"/>
              <a:t>Loss</a:t>
            </a:r>
            <a:endParaRPr lang="zh-TW" altLang="en-US" sz="2400" dirty="0"/>
          </a:p>
        </p:txBody>
      </p:sp>
      <p:sp>
        <p:nvSpPr>
          <p:cNvPr id="17" name="文字方塊 16"/>
          <p:cNvSpPr txBox="1"/>
          <p:nvPr/>
        </p:nvSpPr>
        <p:spPr>
          <a:xfrm>
            <a:off x="2198531" y="6156681"/>
            <a:ext cx="5195774" cy="461665"/>
          </a:xfrm>
          <a:prstGeom prst="rect">
            <a:avLst/>
          </a:prstGeom>
          <a:noFill/>
        </p:spPr>
        <p:txBody>
          <a:bodyPr wrap="square" rtlCol="0">
            <a:spAutoFit/>
          </a:bodyPr>
          <a:lstStyle/>
          <a:p>
            <a:pPr algn="ctr"/>
            <a:r>
              <a:rPr lang="en-US" altLang="zh-TW" sz="2400" dirty="0"/>
              <a:t>The value of a network parameter w</a:t>
            </a:r>
            <a:endParaRPr lang="zh-TW" altLang="en-US" sz="2400" dirty="0"/>
          </a:p>
        </p:txBody>
      </p:sp>
      <p:sp>
        <p:nvSpPr>
          <p:cNvPr id="11" name="文字方塊 10"/>
          <p:cNvSpPr txBox="1"/>
          <p:nvPr/>
        </p:nvSpPr>
        <p:spPr>
          <a:xfrm>
            <a:off x="2213390" y="1974272"/>
            <a:ext cx="2549506" cy="954107"/>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Very slow at the </a:t>
            </a:r>
            <a:r>
              <a:rPr lang="en-US" altLang="zh-TW" sz="2800" b="1" dirty="0"/>
              <a:t>plateau</a:t>
            </a:r>
            <a:endParaRPr lang="zh-TW" altLang="en-US" sz="2800" dirty="0"/>
          </a:p>
        </p:txBody>
      </p:sp>
      <p:sp>
        <p:nvSpPr>
          <p:cNvPr id="22" name="文字方塊 21"/>
          <p:cNvSpPr txBox="1"/>
          <p:nvPr/>
        </p:nvSpPr>
        <p:spPr>
          <a:xfrm>
            <a:off x="5719185" y="3637122"/>
            <a:ext cx="3350240"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Stuck at local minima</a:t>
            </a:r>
            <a:endParaRPr lang="zh-TW" altLang="en-US" sz="2800" dirty="0"/>
          </a:p>
        </p:txBody>
      </p:sp>
      <p:sp>
        <p:nvSpPr>
          <p:cNvPr id="21" name="橢圓 20"/>
          <p:cNvSpPr/>
          <p:nvPr/>
        </p:nvSpPr>
        <p:spPr>
          <a:xfrm>
            <a:off x="1009471" y="267699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28" name="文字方塊 27"/>
              <p:cNvSpPr txBox="1"/>
              <p:nvPr/>
            </p:nvSpPr>
            <p:spPr>
              <a:xfrm>
                <a:off x="6595510" y="5039317"/>
                <a:ext cx="1288691"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595510" y="5039317"/>
                <a:ext cx="1288691" cy="822469"/>
              </a:xfrm>
              <a:prstGeom prst="rect">
                <a:avLst/>
              </a:prstGeom>
              <a:blipFill rotWithShape="0">
                <a:blip r:embed="rId3"/>
                <a:stretch>
                  <a:fillRect/>
                </a:stretch>
              </a:blipFill>
            </p:spPr>
            <p:txBody>
              <a:bodyPr/>
              <a:lstStyle/>
              <a:p>
                <a:r>
                  <a:rPr lang="zh-TW" altLang="en-US">
                    <a:noFill/>
                  </a:rPr>
                  <a:t> </a:t>
                </a:r>
              </a:p>
            </p:txBody>
          </p:sp>
        </mc:Fallback>
      </mc:AlternateContent>
      <p:sp>
        <p:nvSpPr>
          <p:cNvPr id="30" name="橢圓 29"/>
          <p:cNvSpPr/>
          <p:nvPr/>
        </p:nvSpPr>
        <p:spPr>
          <a:xfrm>
            <a:off x="2491271" y="3876342"/>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文字方塊 32"/>
          <p:cNvSpPr txBox="1"/>
          <p:nvPr/>
        </p:nvSpPr>
        <p:spPr>
          <a:xfrm>
            <a:off x="4320922" y="2848042"/>
            <a:ext cx="3350240" cy="523220"/>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pPr algn="ctr"/>
            <a:r>
              <a:rPr lang="en-US" altLang="zh-TW" sz="2800" dirty="0"/>
              <a:t>Stuck at saddle point</a:t>
            </a:r>
            <a:endParaRPr lang="zh-TW" altLang="en-US" sz="2800" dirty="0"/>
          </a:p>
        </p:txBody>
      </p:sp>
      <p:cxnSp>
        <p:nvCxnSpPr>
          <p:cNvPr id="34" name="直線單箭頭接點 33"/>
          <p:cNvCxnSpPr>
            <a:stCxn id="24" idx="7"/>
          </p:cNvCxnSpPr>
          <p:nvPr/>
        </p:nvCxnSpPr>
        <p:spPr>
          <a:xfrm flipV="1">
            <a:off x="6687216" y="4160343"/>
            <a:ext cx="342234" cy="73109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flipV="1">
            <a:off x="4703879" y="3310038"/>
            <a:ext cx="344940" cy="76969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a:stCxn id="30" idx="7"/>
            <a:endCxn id="11" idx="2"/>
          </p:cNvCxnSpPr>
          <p:nvPr/>
        </p:nvCxnSpPr>
        <p:spPr>
          <a:xfrm flipV="1">
            <a:off x="3031610" y="2928379"/>
            <a:ext cx="456533" cy="104067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文字方塊 25"/>
              <p:cNvSpPr txBox="1"/>
              <p:nvPr/>
            </p:nvSpPr>
            <p:spPr>
              <a:xfrm>
                <a:off x="4646291" y="5031581"/>
                <a:ext cx="1292685"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4646291" y="5031581"/>
                <a:ext cx="1292685" cy="822469"/>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9" name="文字方塊 28"/>
              <p:cNvSpPr txBox="1"/>
              <p:nvPr/>
            </p:nvSpPr>
            <p:spPr>
              <a:xfrm>
                <a:off x="2873505" y="5039192"/>
                <a:ext cx="1303192" cy="822469"/>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14:m>
                  <m:oMathPara xmlns:m="http://schemas.openxmlformats.org/officeDocument/2006/math">
                    <m:oMathParaPr>
                      <m:jc m:val="center"/>
                    </m:oMathParaPr>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m:oMathPara>
                </a14:m>
                <a:endParaRPr lang="zh-TW" altLang="en-US" sz="2400" dirty="0"/>
              </a:p>
              <a:p>
                <a:pPr/>
                <a14:m>
                  <m:oMathPara xmlns:m="http://schemas.openxmlformats.org/officeDocument/2006/math">
                    <m:oMathParaPr>
                      <m:jc m:val="center"/>
                    </m:oMathParaPr>
                    <m:oMath xmlns:m="http://schemas.openxmlformats.org/officeDocument/2006/math">
                      <m:r>
                        <a:rPr lang="en-US" altLang="zh-TW" sz="2400" b="0" i="1" smtClean="0">
                          <a:latin typeface="Cambria Math" panose="02040503050406030204" pitchFamily="18" charset="0"/>
                          <a:ea typeface="Cambria Math" panose="02040503050406030204" pitchFamily="18" charset="0"/>
                        </a:rPr>
                        <m:t>≈0</m:t>
                      </m:r>
                    </m:oMath>
                  </m:oMathPara>
                </a14:m>
                <a:endParaRPr lang="zh-TW" altLang="en-US" sz="2400" baseline="-25000" dirty="0"/>
              </a:p>
            </p:txBody>
          </p:sp>
        </mc:Choice>
        <mc:Fallback xmlns="">
          <p:sp>
            <p:nvSpPr>
              <p:cNvPr id="29" name="文字方塊 28"/>
              <p:cNvSpPr txBox="1">
                <a:spLocks noRot="1" noChangeAspect="1" noMove="1" noResize="1" noEditPoints="1" noAdjustHandles="1" noChangeArrowheads="1" noChangeShapeType="1" noTextEdit="1"/>
              </p:cNvSpPr>
              <p:nvPr/>
            </p:nvSpPr>
            <p:spPr>
              <a:xfrm>
                <a:off x="2873505" y="5039192"/>
                <a:ext cx="1303192" cy="822469"/>
              </a:xfrm>
              <a:prstGeom prst="rect">
                <a:avLst/>
              </a:prstGeom>
              <a:blipFill rotWithShape="0">
                <a:blip r:embed="rId5"/>
                <a:stretch>
                  <a:fillRect/>
                </a:stretch>
              </a:blipFill>
            </p:spPr>
            <p:txBody>
              <a:bodyPr/>
              <a:lstStyle/>
              <a:p>
                <a:r>
                  <a:rPr lang="zh-TW" altLang="en-US">
                    <a:noFill/>
                  </a:rPr>
                  <a:t> </a:t>
                </a:r>
              </a:p>
            </p:txBody>
          </p:sp>
        </mc:Fallback>
      </mc:AlternateContent>
      <p:sp>
        <p:nvSpPr>
          <p:cNvPr id="35" name="橢圓 34"/>
          <p:cNvSpPr/>
          <p:nvPr/>
        </p:nvSpPr>
        <p:spPr>
          <a:xfrm>
            <a:off x="1194210" y="58760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橢圓 37"/>
          <p:cNvSpPr/>
          <p:nvPr/>
        </p:nvSpPr>
        <p:spPr>
          <a:xfrm>
            <a:off x="2706138" y="5870302"/>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橢圓 38"/>
          <p:cNvSpPr/>
          <p:nvPr/>
        </p:nvSpPr>
        <p:spPr>
          <a:xfrm>
            <a:off x="4434604" y="5845854"/>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0" name="橢圓 39"/>
          <p:cNvSpPr/>
          <p:nvPr/>
        </p:nvSpPr>
        <p:spPr>
          <a:xfrm>
            <a:off x="6375849" y="5854050"/>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0809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9" grpId="0" animBg="1"/>
      <p:bldP spid="11" grpId="0" animBg="1"/>
      <p:bldP spid="22" grpId="0" animBg="1"/>
      <p:bldP spid="28" grpId="0" animBg="1"/>
      <p:bldP spid="30" grpId="0" animBg="1"/>
      <p:bldP spid="33" grpId="0" animBg="1"/>
      <p:bldP spid="26" grpId="0" animBg="1"/>
      <p:bldP spid="29" grpId="0" animBg="1"/>
      <p:bldP spid="38" grpId="0" animBg="1"/>
      <p:bldP spid="39" grpId="0" animBg="1"/>
      <p:bldP spid="4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effectLst>
                  <a:outerShdw blurRad="38100" dist="38100" dir="2700000" algn="tl">
                    <a:srgbClr val="000000">
                      <a:alpha val="43137"/>
                    </a:srgbClr>
                  </a:outerShdw>
                </a:effectLst>
              </a:rPr>
              <a:t>Momentum </a:t>
            </a:r>
            <a:r>
              <a:rPr lang="en-US" altLang="zh-TW" b="1" dirty="0" smtClean="0">
                <a:effectLst>
                  <a:outerShdw blurRad="38100" dist="38100" dir="2700000" algn="tl">
                    <a:srgbClr val="000000">
                      <a:alpha val="43137"/>
                    </a:srgbClr>
                  </a:outerShdw>
                </a:effectLst>
              </a:rPr>
              <a:t/>
            </a:r>
            <a:br>
              <a:rPr lang="en-US" altLang="zh-TW" b="1" dirty="0" smtClean="0">
                <a:effectLst>
                  <a:outerShdw blurRad="38100" dist="38100" dir="2700000" algn="tl">
                    <a:srgbClr val="000000">
                      <a:alpha val="43137"/>
                    </a:srgbClr>
                  </a:outerShdw>
                </a:effectLst>
              </a:rPr>
            </a:br>
            <a:r>
              <a:rPr lang="zh-TW" altLang="en-US" dirty="0"/>
              <a:t>物</a:t>
            </a:r>
            <a:r>
              <a:rPr lang="zh-TW" altLang="en-US" dirty="0" smtClean="0"/>
              <a:t>理學告訴你</a:t>
            </a:r>
            <a:r>
              <a:rPr lang="en-US" altLang="zh-TW" dirty="0" smtClean="0"/>
              <a:t>……</a:t>
            </a:r>
            <a:endParaRPr lang="zh-TW" altLang="en-US" dirty="0"/>
          </a:p>
        </p:txBody>
      </p:sp>
      <p:sp>
        <p:nvSpPr>
          <p:cNvPr id="3" name="內容版面配置區 2"/>
          <p:cNvSpPr>
            <a:spLocks noGrp="1"/>
          </p:cNvSpPr>
          <p:nvPr>
            <p:ph idx="1"/>
          </p:nvPr>
        </p:nvSpPr>
        <p:spPr/>
        <p:txBody>
          <a:bodyPr/>
          <a:lstStyle/>
          <a:p>
            <a:r>
              <a:rPr lang="en-US" altLang="zh-TW" dirty="0"/>
              <a:t>Momentum</a:t>
            </a:r>
            <a:endParaRPr lang="zh-TW" altLang="en-US" dirty="0"/>
          </a:p>
        </p:txBody>
      </p:sp>
      <p:sp>
        <p:nvSpPr>
          <p:cNvPr id="6" name="手繪多邊形 5"/>
          <p:cNvSpPr/>
          <p:nvPr/>
        </p:nvSpPr>
        <p:spPr>
          <a:xfrm>
            <a:off x="896815" y="25191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36685" y="1896208"/>
                  <a:pt x="1019908" y="2356339"/>
                </a:cubicBezTo>
                <a:cubicBezTo>
                  <a:pt x="1603131" y="2816470"/>
                  <a:pt x="2872154" y="2631831"/>
                  <a:pt x="3499339" y="2760785"/>
                </a:cubicBezTo>
                <a:cubicBezTo>
                  <a:pt x="4126524" y="2889739"/>
                  <a:pt x="4396154" y="3156439"/>
                  <a:pt x="4783016" y="3130062"/>
                </a:cubicBezTo>
                <a:cubicBezTo>
                  <a:pt x="5169878" y="3103685"/>
                  <a:pt x="5506916" y="2725615"/>
                  <a:pt x="5820508" y="2602523"/>
                </a:cubicBezTo>
                <a:cubicBezTo>
                  <a:pt x="6134100" y="2479431"/>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橢圓 6"/>
          <p:cNvSpPr/>
          <p:nvPr/>
        </p:nvSpPr>
        <p:spPr>
          <a:xfrm>
            <a:off x="1055076" y="238420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橢圓 7"/>
          <p:cNvSpPr/>
          <p:nvPr/>
        </p:nvSpPr>
        <p:spPr>
          <a:xfrm>
            <a:off x="2596661" y="4470908"/>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橢圓 8"/>
          <p:cNvSpPr/>
          <p:nvPr/>
        </p:nvSpPr>
        <p:spPr>
          <a:xfrm>
            <a:off x="5655650" y="4623269"/>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5" name="直線單箭頭接點 14"/>
          <p:cNvCxnSpPr/>
          <p:nvPr/>
        </p:nvCxnSpPr>
        <p:spPr>
          <a:xfrm>
            <a:off x="1529860" y="3152182"/>
            <a:ext cx="316523" cy="110783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3428996" y="4892428"/>
            <a:ext cx="800646" cy="6482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線單箭頭接點 18"/>
          <p:cNvCxnSpPr/>
          <p:nvPr/>
        </p:nvCxnSpPr>
        <p:spPr>
          <a:xfrm flipV="1">
            <a:off x="6381011" y="4693609"/>
            <a:ext cx="495842" cy="14606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文字方塊 20"/>
          <p:cNvSpPr txBox="1"/>
          <p:nvPr/>
        </p:nvSpPr>
        <p:spPr>
          <a:xfrm>
            <a:off x="3428996" y="2812454"/>
            <a:ext cx="5086354" cy="954107"/>
          </a:xfrm>
          <a:prstGeom prst="rect">
            <a:avLst/>
          </a:prstGeom>
          <a:noFill/>
        </p:spPr>
        <p:txBody>
          <a:bodyPr wrap="square" rtlCol="0">
            <a:spAutoFit/>
          </a:bodyPr>
          <a:lstStyle/>
          <a:p>
            <a:r>
              <a:rPr lang="en-US" altLang="zh-TW" sz="2800" dirty="0"/>
              <a:t>How about put this phenomenon in gradient descent?</a:t>
            </a:r>
            <a:endParaRPr lang="zh-TW" altLang="en-US" sz="2800" dirty="0"/>
          </a:p>
        </p:txBody>
      </p:sp>
    </p:spTree>
    <p:extLst>
      <p:ext uri="{BB962C8B-B14F-4D97-AF65-F5344CB8AC3E}">
        <p14:creationId xmlns:p14="http://schemas.microsoft.com/office/powerpoint/2010/main" val="293180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334844" y="2322243"/>
            <a:ext cx="1516775" cy="426931"/>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0" name="文字方塊 29"/>
          <p:cNvSpPr txBox="1"/>
          <p:nvPr/>
        </p:nvSpPr>
        <p:spPr>
          <a:xfrm>
            <a:off x="3614292" y="1957914"/>
            <a:ext cx="5008285" cy="830997"/>
          </a:xfrm>
          <a:prstGeom prst="rect">
            <a:avLst/>
          </a:prstGeom>
          <a:noFill/>
        </p:spPr>
        <p:txBody>
          <a:bodyPr wrap="square" rtlCol="0">
            <a:spAutoFit/>
          </a:bodyPr>
          <a:lstStyle/>
          <a:p>
            <a:r>
              <a:rPr lang="en-US" altLang="zh-TW" sz="2400" dirty="0"/>
              <a:t>Movement = </a:t>
            </a:r>
          </a:p>
          <a:p>
            <a:r>
              <a:rPr lang="en-US" altLang="zh-TW" sz="2400" dirty="0"/>
              <a:t>Negative of </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𝐿</a:t>
            </a:r>
            <a:r>
              <a:rPr lang="zh-TW" altLang="en-US" sz="2400" dirty="0">
                <a:latin typeface="Cambria Math" panose="02040503050406030204" pitchFamily="18" charset="0"/>
                <a:ea typeface="Cambria Math" panose="02040503050406030204" pitchFamily="18" charset="0"/>
              </a:rPr>
              <a:t>∕𝜕</a:t>
            </a:r>
            <a:r>
              <a:rPr lang="en-US" altLang="zh-TW" sz="2400" dirty="0">
                <a:latin typeface="Cambria Math" panose="02040503050406030204" pitchFamily="18" charset="0"/>
                <a:ea typeface="Cambria Math" panose="02040503050406030204" pitchFamily="18" charset="0"/>
              </a:rPr>
              <a:t>𝑤</a:t>
            </a:r>
            <a:r>
              <a:rPr lang="en-US" altLang="zh-TW" sz="2400" dirty="0"/>
              <a:t> + Momentum </a:t>
            </a:r>
            <a:endParaRPr lang="zh-TW" altLang="en-US" sz="2400" dirty="0"/>
          </a:p>
        </p:txBody>
      </p:sp>
      <p:cxnSp>
        <p:nvCxnSpPr>
          <p:cNvPr id="52" name="直線接點 51"/>
          <p:cNvCxnSpPr/>
          <p:nvPr/>
        </p:nvCxnSpPr>
        <p:spPr>
          <a:xfrm>
            <a:off x="7245157" y="4307839"/>
            <a:ext cx="0" cy="1320416"/>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線接點 58"/>
          <p:cNvCxnSpPr/>
          <p:nvPr/>
        </p:nvCxnSpPr>
        <p:spPr>
          <a:xfrm>
            <a:off x="3347542" y="4307839"/>
            <a:ext cx="0" cy="1332363"/>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1" name="直線接點 40"/>
          <p:cNvCxnSpPr/>
          <p:nvPr/>
        </p:nvCxnSpPr>
        <p:spPr>
          <a:xfrm>
            <a:off x="5445082" y="5035084"/>
            <a:ext cx="0" cy="605118"/>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 name="標題 1"/>
          <p:cNvSpPr>
            <a:spLocks noGrp="1"/>
          </p:cNvSpPr>
          <p:nvPr>
            <p:ph type="title"/>
          </p:nvPr>
        </p:nvSpPr>
        <p:spPr>
          <a:xfrm>
            <a:off x="184318" y="88608"/>
            <a:ext cx="3055166" cy="1325563"/>
          </a:xfrm>
        </p:spPr>
        <p:txBody>
          <a:bodyPr/>
          <a:lstStyle/>
          <a:p>
            <a:r>
              <a:rPr lang="en-US" altLang="zh-TW" b="1" dirty="0">
                <a:effectLst>
                  <a:outerShdw blurRad="38100" dist="38100" dir="2700000" algn="tl">
                    <a:srgbClr val="000000">
                      <a:alpha val="43137"/>
                    </a:srgbClr>
                  </a:outerShdw>
                </a:effectLst>
              </a:rPr>
              <a:t>Momentum</a:t>
            </a:r>
            <a:endParaRPr lang="zh-TW" altLang="en-US" b="1" dirty="0">
              <a:effectLst>
                <a:outerShdw blurRad="38100" dist="38100" dir="2700000" algn="tl">
                  <a:srgbClr val="000000">
                    <a:alpha val="43137"/>
                  </a:srgbClr>
                </a:outerShdw>
              </a:effectLst>
            </a:endParaRPr>
          </a:p>
        </p:txBody>
      </p:sp>
      <p:sp>
        <p:nvSpPr>
          <p:cNvPr id="4" name="手繪多邊形 3"/>
          <p:cNvSpPr/>
          <p:nvPr/>
        </p:nvSpPr>
        <p:spPr>
          <a:xfrm>
            <a:off x="1158073" y="2112736"/>
            <a:ext cx="775481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245987 w 7754816"/>
              <a:gd name="connsiteY3" fmla="*/ 3072005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296139 w 7754816"/>
              <a:gd name="connsiteY2" fmla="*/ 2804328 h 4208267"/>
              <a:gd name="connsiteX3" fmla="*/ 4304044 w 7754816"/>
              <a:gd name="connsiteY3" fmla="*/ 3202633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470552" y="1888951"/>
                  <a:pt x="1019908" y="2356339"/>
                </a:cubicBezTo>
                <a:cubicBezTo>
                  <a:pt x="1569264" y="2823727"/>
                  <a:pt x="2748783" y="2663279"/>
                  <a:pt x="3296139" y="2804328"/>
                </a:cubicBezTo>
                <a:cubicBezTo>
                  <a:pt x="3843495" y="2945377"/>
                  <a:pt x="3781716" y="3192725"/>
                  <a:pt x="4304044" y="3202633"/>
                </a:cubicBezTo>
                <a:cubicBezTo>
                  <a:pt x="4826372" y="3212541"/>
                  <a:pt x="5427087" y="2737711"/>
                  <a:pt x="5820508" y="2602523"/>
                </a:cubicBezTo>
                <a:cubicBezTo>
                  <a:pt x="6213929" y="2467335"/>
                  <a:pt x="6374424" y="2159977"/>
                  <a:pt x="6664570" y="2391508"/>
                </a:cubicBezTo>
                <a:cubicBezTo>
                  <a:pt x="6954716" y="2623039"/>
                  <a:pt x="7379677" y="3698631"/>
                  <a:pt x="7561385" y="3991708"/>
                </a:cubicBezTo>
                <a:cubicBezTo>
                  <a:pt x="7743093" y="4284785"/>
                  <a:pt x="7748954" y="4217377"/>
                  <a:pt x="7754816" y="4149970"/>
                </a:cubicBezTo>
              </a:path>
            </a:pathLst>
          </a:custGeom>
          <a:noFill/>
          <a:ln w="635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 name="直線單箭頭接點 6"/>
          <p:cNvCxnSpPr/>
          <p:nvPr/>
        </p:nvCxnSpPr>
        <p:spPr>
          <a:xfrm>
            <a:off x="862066" y="5655280"/>
            <a:ext cx="8050824"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862066" y="2144234"/>
            <a:ext cx="0" cy="351104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字方塊 8"/>
          <p:cNvSpPr txBox="1"/>
          <p:nvPr/>
        </p:nvSpPr>
        <p:spPr>
          <a:xfrm>
            <a:off x="448603" y="1698324"/>
            <a:ext cx="762000" cy="461665"/>
          </a:xfrm>
          <a:prstGeom prst="rect">
            <a:avLst/>
          </a:prstGeom>
          <a:noFill/>
        </p:spPr>
        <p:txBody>
          <a:bodyPr wrap="square" rtlCol="0">
            <a:spAutoFit/>
          </a:bodyPr>
          <a:lstStyle/>
          <a:p>
            <a:pPr algn="ctr"/>
            <a:r>
              <a:rPr lang="en-US" altLang="zh-TW" sz="2400" dirty="0"/>
              <a:t>cost</a:t>
            </a:r>
            <a:endParaRPr lang="zh-TW" altLang="en-US" sz="2400" dirty="0"/>
          </a:p>
        </p:txBody>
      </p:sp>
      <p:sp>
        <p:nvSpPr>
          <p:cNvPr id="15" name="橢圓 14"/>
          <p:cNvSpPr/>
          <p:nvPr/>
        </p:nvSpPr>
        <p:spPr>
          <a:xfrm>
            <a:off x="5133767" y="4718561"/>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橢圓 17"/>
          <p:cNvSpPr/>
          <p:nvPr/>
        </p:nvSpPr>
        <p:spPr>
          <a:xfrm>
            <a:off x="1263133" y="2144234"/>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4" name="直線單箭頭接點 33"/>
          <p:cNvCxnSpPr/>
          <p:nvPr/>
        </p:nvCxnSpPr>
        <p:spPr>
          <a:xfrm flipV="1">
            <a:off x="1690739" y="5818792"/>
            <a:ext cx="591707"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p:nvPr/>
        </p:nvCxnSpPr>
        <p:spPr>
          <a:xfrm>
            <a:off x="1690739" y="5498508"/>
            <a:ext cx="618998"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橢圓 54"/>
          <p:cNvSpPr/>
          <p:nvPr/>
        </p:nvSpPr>
        <p:spPr>
          <a:xfrm>
            <a:off x="6919863" y="3909680"/>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58" name="直線單箭頭接點 57"/>
          <p:cNvCxnSpPr/>
          <p:nvPr/>
        </p:nvCxnSpPr>
        <p:spPr>
          <a:xfrm flipH="1">
            <a:off x="6749242" y="5479503"/>
            <a:ext cx="459122"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p:nvPr/>
        </p:nvCxnSpPr>
        <p:spPr>
          <a:xfrm>
            <a:off x="7314392" y="5801394"/>
            <a:ext cx="342708" cy="4198"/>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8" name="文字方塊 67"/>
          <p:cNvSpPr txBox="1"/>
          <p:nvPr/>
        </p:nvSpPr>
        <p:spPr>
          <a:xfrm>
            <a:off x="4472766" y="6033714"/>
            <a:ext cx="1915705" cy="461665"/>
          </a:xfrm>
          <a:prstGeom prst="rect">
            <a:avLst/>
          </a:prstGeom>
          <a:noFill/>
        </p:spPr>
        <p:txBody>
          <a:bodyPr wrap="square" rtlCol="0">
            <a:spAutoFit/>
          </a:bodyPr>
          <a:lstStyle/>
          <a:p>
            <a:pPr algn="ct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𝐿</a:t>
            </a:r>
            <a:r>
              <a:rPr lang="zh-TW" altLang="en-US" sz="2400" dirty="0">
                <a:solidFill>
                  <a:srgbClr val="FF0000"/>
                </a:solidFill>
                <a:latin typeface="Cambria Math" panose="02040503050406030204" pitchFamily="18" charset="0"/>
                <a:ea typeface="Cambria Math" panose="02040503050406030204" pitchFamily="18" charset="0"/>
              </a:rPr>
              <a:t>∕𝜕</a:t>
            </a:r>
            <a:r>
              <a:rPr lang="en-US" altLang="zh-TW" sz="2400" dirty="0">
                <a:solidFill>
                  <a:srgbClr val="FF0000"/>
                </a:solidFill>
                <a:latin typeface="Cambria Math" panose="02040503050406030204" pitchFamily="18" charset="0"/>
                <a:ea typeface="Cambria Math" panose="02040503050406030204" pitchFamily="18" charset="0"/>
              </a:rPr>
              <a:t>𝑤</a:t>
            </a:r>
            <a:r>
              <a:rPr lang="en-US" altLang="zh-TW" sz="2400" dirty="0">
                <a:solidFill>
                  <a:srgbClr val="FF0000"/>
                </a:solidFill>
              </a:rPr>
              <a:t> = 0</a:t>
            </a:r>
            <a:endParaRPr lang="zh-TW" altLang="en-US" sz="2400" dirty="0">
              <a:solidFill>
                <a:srgbClr val="FF0000"/>
              </a:solidFill>
            </a:endParaRPr>
          </a:p>
        </p:txBody>
      </p:sp>
      <p:sp>
        <p:nvSpPr>
          <p:cNvPr id="37" name="橢圓 36"/>
          <p:cNvSpPr/>
          <p:nvPr/>
        </p:nvSpPr>
        <p:spPr>
          <a:xfrm>
            <a:off x="3016322" y="4149426"/>
            <a:ext cx="633046" cy="633046"/>
          </a:xfrm>
          <a:prstGeom prst="ellipse">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直線單箭頭接點 37"/>
          <p:cNvCxnSpPr/>
          <p:nvPr/>
        </p:nvCxnSpPr>
        <p:spPr>
          <a:xfrm>
            <a:off x="3483523" y="5482222"/>
            <a:ext cx="339830"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3823353" y="5479503"/>
            <a:ext cx="848453" cy="15695"/>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a:off x="5576002" y="5833701"/>
            <a:ext cx="77724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接點 42"/>
          <p:cNvCxnSpPr/>
          <p:nvPr/>
        </p:nvCxnSpPr>
        <p:spPr>
          <a:xfrm>
            <a:off x="1560497" y="2731772"/>
            <a:ext cx="0" cy="3038791"/>
          </a:xfrm>
          <a:prstGeom prst="line">
            <a:avLst/>
          </a:prstGeom>
          <a:ln w="381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6" name="橢圓 45"/>
          <p:cNvSpPr/>
          <p:nvPr/>
        </p:nvSpPr>
        <p:spPr>
          <a:xfrm>
            <a:off x="1474622" y="5552443"/>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7" name="橢圓 46"/>
          <p:cNvSpPr/>
          <p:nvPr/>
        </p:nvSpPr>
        <p:spPr>
          <a:xfrm>
            <a:off x="3239484" y="5552109"/>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9" name="橢圓 48"/>
          <p:cNvSpPr/>
          <p:nvPr/>
        </p:nvSpPr>
        <p:spPr>
          <a:xfrm>
            <a:off x="5359885" y="5569401"/>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橢圓 49"/>
          <p:cNvSpPr/>
          <p:nvPr/>
        </p:nvSpPr>
        <p:spPr>
          <a:xfrm>
            <a:off x="7146439" y="5533776"/>
            <a:ext cx="216117" cy="21611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3" name="文字方塊 52"/>
          <p:cNvSpPr txBox="1"/>
          <p:nvPr/>
        </p:nvSpPr>
        <p:spPr>
          <a:xfrm>
            <a:off x="4063842" y="307139"/>
            <a:ext cx="4586408" cy="138499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r>
              <a:rPr lang="en-US" altLang="zh-TW" sz="2800" dirty="0"/>
              <a:t>Still not guarantee reaching global minima, but give some hope ……</a:t>
            </a:r>
            <a:endParaRPr lang="zh-TW" altLang="en-US" sz="2800" dirty="0"/>
          </a:p>
        </p:txBody>
      </p:sp>
      <p:grpSp>
        <p:nvGrpSpPr>
          <p:cNvPr id="78" name="群組 77"/>
          <p:cNvGrpSpPr/>
          <p:nvPr/>
        </p:nvGrpSpPr>
        <p:grpSpPr>
          <a:xfrm>
            <a:off x="3782570" y="2813822"/>
            <a:ext cx="3968486" cy="1363780"/>
            <a:chOff x="4244734" y="2308754"/>
            <a:chExt cx="3968486" cy="1363780"/>
          </a:xfrm>
        </p:grpSpPr>
        <p:cxnSp>
          <p:nvCxnSpPr>
            <p:cNvPr id="28" name="直線單箭頭接點 27"/>
            <p:cNvCxnSpPr/>
            <p:nvPr/>
          </p:nvCxnSpPr>
          <p:spPr>
            <a:xfrm>
              <a:off x="4257783" y="3482737"/>
              <a:ext cx="690196"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4244734" y="2561247"/>
              <a:ext cx="690196"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文字方塊 30"/>
                <p:cNvSpPr txBox="1"/>
                <p:nvPr/>
              </p:nvSpPr>
              <p:spPr>
                <a:xfrm>
                  <a:off x="4947979" y="2308754"/>
                  <a:ext cx="3265241" cy="461665"/>
                </a:xfrm>
                <a:prstGeom prst="rect">
                  <a:avLst/>
                </a:prstGeom>
                <a:noFill/>
              </p:spPr>
              <p:txBody>
                <a:bodyPr wrap="square" rtlCol="0">
                  <a:spAutoFit/>
                </a:bodyPr>
                <a:lstStyle/>
                <a:p>
                  <a:r>
                    <a:rPr lang="en-US" altLang="zh-TW" sz="2400" dirty="0"/>
                    <a:t>Negative of </a:t>
                  </a:r>
                  <a14:m>
                    <m:oMath xmlns:m="http://schemas.openxmlformats.org/officeDocument/2006/math">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𝐿</m:t>
                      </m:r>
                      <m:r>
                        <a:rPr lang="zh-TW" altLang="en-US" sz="2400" i="1">
                          <a:latin typeface="Cambria Math" panose="02040503050406030204" pitchFamily="18" charset="0"/>
                          <a:ea typeface="Cambria Math" panose="02040503050406030204" pitchFamily="18" charset="0"/>
                        </a:rPr>
                        <m:t>∕</m:t>
                      </m:r>
                      <m:r>
                        <a:rPr lang="zh-TW" altLang="en-US" sz="2400" i="1">
                          <a:latin typeface="Cambria Math" panose="02040503050406030204" pitchFamily="18" charset="0"/>
                          <a:ea typeface="Cambria Math" panose="02040503050406030204" pitchFamily="18" charset="0"/>
                        </a:rPr>
                        <m:t>𝜕</m:t>
                      </m:r>
                      <m:r>
                        <a:rPr lang="en-US" altLang="zh-TW" sz="2400" i="1">
                          <a:latin typeface="Cambria Math" panose="02040503050406030204" pitchFamily="18" charset="0"/>
                          <a:ea typeface="Cambria Math" panose="02040503050406030204" pitchFamily="18" charset="0"/>
                        </a:rPr>
                        <m:t>𝑤</m:t>
                      </m:r>
                    </m:oMath>
                  </a14:m>
                  <a:endParaRPr lang="zh-TW" altLang="en-US" sz="2400" dirty="0"/>
                </a:p>
              </p:txBody>
            </p:sp>
          </mc:Choice>
          <mc:Fallback xmlns="">
            <p:sp>
              <p:nvSpPr>
                <p:cNvPr id="31" name="文字方塊 30"/>
                <p:cNvSpPr txBox="1">
                  <a:spLocks noRot="1" noChangeAspect="1" noMove="1" noResize="1" noEditPoints="1" noAdjustHandles="1" noChangeArrowheads="1" noChangeShapeType="1" noTextEdit="1"/>
                </p:cNvSpPr>
                <p:nvPr/>
              </p:nvSpPr>
              <p:spPr>
                <a:xfrm>
                  <a:off x="4947979" y="2308754"/>
                  <a:ext cx="3265241" cy="461665"/>
                </a:xfrm>
                <a:prstGeom prst="rect">
                  <a:avLst/>
                </a:prstGeom>
                <a:blipFill rotWithShape="0">
                  <a:blip r:embed="rId3"/>
                  <a:stretch>
                    <a:fillRect l="-2991" t="-10667" b="-30667"/>
                  </a:stretch>
                </a:blipFill>
              </p:spPr>
              <p:txBody>
                <a:bodyPr/>
                <a:lstStyle/>
                <a:p>
                  <a:r>
                    <a:rPr lang="zh-TW" altLang="en-US">
                      <a:noFill/>
                    </a:rPr>
                    <a:t> </a:t>
                  </a:r>
                </a:p>
              </p:txBody>
            </p:sp>
          </mc:Fallback>
        </mc:AlternateContent>
        <p:cxnSp>
          <p:nvCxnSpPr>
            <p:cNvPr id="32" name="直線單箭頭接點 31"/>
            <p:cNvCxnSpPr/>
            <p:nvPr/>
          </p:nvCxnSpPr>
          <p:spPr>
            <a:xfrm>
              <a:off x="4257783" y="3038871"/>
              <a:ext cx="69019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文字方塊 32"/>
            <p:cNvSpPr txBox="1"/>
            <p:nvPr/>
          </p:nvSpPr>
          <p:spPr>
            <a:xfrm>
              <a:off x="4955188" y="2754441"/>
              <a:ext cx="2561545" cy="461665"/>
            </a:xfrm>
            <a:prstGeom prst="rect">
              <a:avLst/>
            </a:prstGeom>
            <a:noFill/>
          </p:spPr>
          <p:txBody>
            <a:bodyPr wrap="square" rtlCol="0">
              <a:spAutoFit/>
            </a:bodyPr>
            <a:lstStyle/>
            <a:p>
              <a:r>
                <a:rPr lang="en-US" altLang="zh-TW" sz="2400" dirty="0"/>
                <a:t>Momentum</a:t>
              </a:r>
              <a:endParaRPr lang="zh-TW" altLang="en-US" sz="2400" dirty="0"/>
            </a:p>
          </p:txBody>
        </p:sp>
        <p:sp>
          <p:nvSpPr>
            <p:cNvPr id="54" name="文字方塊 53"/>
            <p:cNvSpPr txBox="1"/>
            <p:nvPr/>
          </p:nvSpPr>
          <p:spPr>
            <a:xfrm>
              <a:off x="4947979" y="3210869"/>
              <a:ext cx="2561545" cy="461665"/>
            </a:xfrm>
            <a:prstGeom prst="rect">
              <a:avLst/>
            </a:prstGeom>
            <a:noFill/>
          </p:spPr>
          <p:txBody>
            <a:bodyPr wrap="square" rtlCol="0">
              <a:spAutoFit/>
            </a:bodyPr>
            <a:lstStyle/>
            <a:p>
              <a:r>
                <a:rPr lang="en-US" altLang="zh-TW" sz="2400" dirty="0"/>
                <a:t>Real Movement</a:t>
              </a:r>
              <a:endParaRPr lang="zh-TW" altLang="en-US" sz="2400" dirty="0"/>
            </a:p>
          </p:txBody>
        </p:sp>
      </p:grpSp>
      <p:cxnSp>
        <p:nvCxnSpPr>
          <p:cNvPr id="62" name="直線單箭頭接點 61"/>
          <p:cNvCxnSpPr/>
          <p:nvPr/>
        </p:nvCxnSpPr>
        <p:spPr>
          <a:xfrm>
            <a:off x="5576002" y="5525983"/>
            <a:ext cx="777246" cy="0"/>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p:nvPr/>
        </p:nvCxnSpPr>
        <p:spPr>
          <a:xfrm>
            <a:off x="7290322" y="5476592"/>
            <a:ext cx="652424" cy="11198"/>
          </a:xfrm>
          <a:prstGeom prst="straightConnector1">
            <a:avLst/>
          </a:prstGeom>
          <a:ln w="63500">
            <a:solidFill>
              <a:srgbClr val="00B050"/>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a:off x="3514278" y="5823538"/>
            <a:ext cx="1157528"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8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5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8" grpId="0" animBg="1"/>
      <p:bldP spid="55" grpId="0" animBg="1"/>
      <p:bldP spid="68" grpId="0"/>
      <p:bldP spid="37" grpId="0" animBg="1"/>
      <p:bldP spid="46" grpId="0" animBg="1"/>
      <p:bldP spid="47" grpId="0" animBg="1"/>
      <p:bldP spid="49" grpId="0" animBg="1"/>
      <p:bldP spid="50"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18</a:t>
            </a:fld>
            <a:endParaRPr lang="zh-TW" altLang="en-US"/>
          </a:p>
        </p:txBody>
      </p:sp>
      <p:pic>
        <p:nvPicPr>
          <p:cNvPr id="16386" name="Picture 2" descr="https://cdn-images-1.medium.com/max/1000/1*ZoRXwJ3xXxwxXPtKPAsRHg.png"/>
          <p:cNvPicPr>
            <a:picLocks noChangeAspect="1" noChangeArrowheads="1"/>
          </p:cNvPicPr>
          <p:nvPr/>
        </p:nvPicPr>
        <p:blipFill rotWithShape="1">
          <a:blip r:embed="rId2">
            <a:extLst>
              <a:ext uri="{28A0092B-C50C-407E-A947-70E740481C1C}">
                <a14:useLocalDpi xmlns:a14="http://schemas.microsoft.com/office/drawing/2010/main" val="0"/>
              </a:ext>
            </a:extLst>
          </a:blip>
          <a:srcRect l="24100" r="23900" b="47069"/>
          <a:stretch/>
        </p:blipFill>
        <p:spPr bwMode="auto">
          <a:xfrm>
            <a:off x="770441" y="2688874"/>
            <a:ext cx="4953001" cy="119993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57199" y="4140964"/>
            <a:ext cx="8191501" cy="2031325"/>
          </a:xfrm>
          <a:prstGeom prst="rect">
            <a:avLst/>
          </a:prstGeom>
        </p:spPr>
        <p:txBody>
          <a:bodyPr wrap="square">
            <a:spAutoFit/>
          </a:bodyPr>
          <a:lstStyle/>
          <a:p>
            <a:r>
              <a:rPr lang="zh-TW" altLang="en-US" dirty="0" smtClean="0"/>
              <a:t>主要是用在計算參數更新方向前會考慮前一次參數更新的方向</a:t>
            </a:r>
            <a:r>
              <a:rPr lang="en-US" altLang="zh-TW" dirty="0" smtClean="0"/>
              <a:t>(v(t-1))</a:t>
            </a:r>
            <a:r>
              <a:rPr lang="zh-TW" altLang="en-US" dirty="0" smtClean="0"/>
              <a:t>，</a:t>
            </a:r>
            <a:endParaRPr lang="en-US" altLang="zh-TW" dirty="0" smtClean="0"/>
          </a:p>
          <a:p>
            <a:endParaRPr lang="en-US" altLang="zh-TW" dirty="0"/>
          </a:p>
          <a:p>
            <a:r>
              <a:rPr lang="zh-TW" altLang="en-US" dirty="0" smtClean="0"/>
              <a:t>如果當下梯度方向和歷史參數更新的方向一致，則會增強這個方向的梯度，</a:t>
            </a:r>
            <a:endParaRPr lang="en-US" altLang="zh-TW" dirty="0" smtClean="0"/>
          </a:p>
          <a:p>
            <a:r>
              <a:rPr lang="zh-TW" altLang="en-US" dirty="0" smtClean="0"/>
              <a:t>若當下梯度方向和歷史參數更新的方向不一致，則梯度會衰退。</a:t>
            </a:r>
            <a:endParaRPr lang="en-US" altLang="zh-TW" dirty="0" smtClean="0"/>
          </a:p>
          <a:p>
            <a:endParaRPr lang="en-US" altLang="zh-TW" dirty="0"/>
          </a:p>
          <a:p>
            <a:r>
              <a:rPr lang="zh-TW" altLang="en-US" dirty="0" smtClean="0"/>
              <a:t>然後每一次對梯度作方向微調。這樣可以增加學習上的穩定性</a:t>
            </a:r>
            <a:r>
              <a:rPr lang="en-US" altLang="zh-TW" dirty="0" smtClean="0"/>
              <a:t>(</a:t>
            </a:r>
            <a:r>
              <a:rPr lang="zh-TW" altLang="en-US" dirty="0" smtClean="0"/>
              <a:t>梯度不更新太快</a:t>
            </a:r>
            <a:r>
              <a:rPr lang="en-US" altLang="zh-TW" dirty="0" smtClean="0"/>
              <a:t>)</a:t>
            </a:r>
            <a:r>
              <a:rPr lang="zh-TW" altLang="en-US" dirty="0" smtClean="0"/>
              <a:t>，這樣可以學習的更快，並且有擺脫局部最佳解的能力。</a:t>
            </a:r>
            <a:endParaRPr lang="zh-TW" altLang="en-US" dirty="0"/>
          </a:p>
        </p:txBody>
      </p:sp>
      <p:sp>
        <p:nvSpPr>
          <p:cNvPr id="4" name="矩形 3"/>
          <p:cNvSpPr/>
          <p:nvPr/>
        </p:nvSpPr>
        <p:spPr>
          <a:xfrm>
            <a:off x="5902255" y="2965965"/>
            <a:ext cx="2108269" cy="369332"/>
          </a:xfrm>
          <a:prstGeom prst="rect">
            <a:avLst/>
          </a:prstGeom>
        </p:spPr>
        <p:txBody>
          <a:bodyPr wrap="none">
            <a:spAutoFit/>
          </a:bodyPr>
          <a:lstStyle/>
          <a:p>
            <a:r>
              <a:rPr lang="en-US" altLang="zh-TW" dirty="0" smtClean="0"/>
              <a:t>t</a:t>
            </a:r>
            <a:r>
              <a:rPr lang="zh-TW" altLang="en-US" dirty="0" smtClean="0"/>
              <a:t>是第幾次更新參數</a:t>
            </a:r>
            <a:endParaRPr lang="zh-TW" altLang="en-US" dirty="0"/>
          </a:p>
        </p:txBody>
      </p:sp>
      <p:sp>
        <p:nvSpPr>
          <p:cNvPr id="5" name="矩形 4"/>
          <p:cNvSpPr/>
          <p:nvPr/>
        </p:nvSpPr>
        <p:spPr>
          <a:xfrm>
            <a:off x="5837479" y="1744621"/>
            <a:ext cx="2517292" cy="369332"/>
          </a:xfrm>
          <a:prstGeom prst="rect">
            <a:avLst/>
          </a:prstGeom>
        </p:spPr>
        <p:txBody>
          <a:bodyPr wrap="none">
            <a:spAutoFit/>
          </a:bodyPr>
          <a:lstStyle/>
          <a:p>
            <a:r>
              <a:rPr lang="en-US" altLang="zh-TW" dirty="0" smtClean="0"/>
              <a:t>γ</a:t>
            </a:r>
            <a:r>
              <a:rPr lang="zh-TW" altLang="en-US" dirty="0" smtClean="0"/>
              <a:t>是學習率</a:t>
            </a:r>
            <a:r>
              <a:rPr lang="en-US" altLang="zh-TW" dirty="0" smtClean="0"/>
              <a:t>(Learning rate</a:t>
            </a:r>
            <a:endParaRPr lang="zh-TW" altLang="en-US" dirty="0"/>
          </a:p>
        </p:txBody>
      </p:sp>
      <p:sp>
        <p:nvSpPr>
          <p:cNvPr id="6" name="矩形 5"/>
          <p:cNvSpPr/>
          <p:nvPr/>
        </p:nvSpPr>
        <p:spPr>
          <a:xfrm>
            <a:off x="5723442" y="2411966"/>
            <a:ext cx="3526415" cy="369332"/>
          </a:xfrm>
          <a:prstGeom prst="rect">
            <a:avLst/>
          </a:prstGeom>
        </p:spPr>
        <p:txBody>
          <a:bodyPr wrap="none">
            <a:spAutoFit/>
          </a:bodyPr>
          <a:lstStyle/>
          <a:p>
            <a:r>
              <a:rPr lang="en-US" altLang="zh-TW" dirty="0" smtClean="0"/>
              <a:t>m</a:t>
            </a:r>
            <a:r>
              <a:rPr lang="zh-TW" altLang="en-US" dirty="0" smtClean="0"/>
              <a:t>是</a:t>
            </a:r>
            <a:r>
              <a:rPr lang="en-US" altLang="zh-TW" dirty="0" smtClean="0"/>
              <a:t>momentum</a:t>
            </a:r>
            <a:r>
              <a:rPr lang="zh-TW" altLang="en-US" dirty="0" smtClean="0"/>
              <a:t>項</a:t>
            </a:r>
            <a:r>
              <a:rPr lang="en-US" altLang="zh-TW" dirty="0" smtClean="0"/>
              <a:t>(</a:t>
            </a:r>
            <a:r>
              <a:rPr lang="zh-TW" altLang="en-US" dirty="0" smtClean="0"/>
              <a:t>一般設定為</a:t>
            </a:r>
            <a:r>
              <a:rPr lang="en-US" altLang="zh-TW" dirty="0" smtClean="0"/>
              <a:t>0.9)</a:t>
            </a:r>
            <a:endParaRPr lang="zh-TW" altLang="en-US" dirty="0"/>
          </a:p>
        </p:txBody>
      </p:sp>
      <p:sp>
        <p:nvSpPr>
          <p:cNvPr id="7" name="矩形 6"/>
          <p:cNvSpPr/>
          <p:nvPr/>
        </p:nvSpPr>
        <p:spPr>
          <a:xfrm>
            <a:off x="361949" y="424934"/>
            <a:ext cx="3613490" cy="923330"/>
          </a:xfrm>
          <a:prstGeom prst="rect">
            <a:avLst/>
          </a:prstGeom>
        </p:spPr>
        <p:txBody>
          <a:bodyPr wrap="none">
            <a:spAutoFit/>
          </a:bodyPr>
          <a:lstStyle/>
          <a:p>
            <a:r>
              <a:rPr lang="en-US" altLang="zh-TW" sz="5400" b="1" dirty="0" smtClean="0">
                <a:effectLst>
                  <a:outerShdw blurRad="38100" dist="38100" dir="2700000" algn="tl">
                    <a:srgbClr val="000000">
                      <a:alpha val="43137"/>
                    </a:srgbClr>
                  </a:outerShdw>
                </a:effectLst>
              </a:rPr>
              <a:t>Momentum</a:t>
            </a:r>
            <a:endParaRPr lang="zh-TW" altLang="en-US" sz="5400" dirty="0"/>
          </a:p>
        </p:txBody>
      </p:sp>
      <mc:AlternateContent xmlns:mc="http://schemas.openxmlformats.org/markup-compatibility/2006">
        <mc:Choice xmlns:a14="http://schemas.microsoft.com/office/drawing/2010/main" Requires="a14">
          <p:sp>
            <p:nvSpPr>
              <p:cNvPr id="9" name="文字方塊 8"/>
              <p:cNvSpPr txBox="1"/>
              <p:nvPr/>
            </p:nvSpPr>
            <p:spPr>
              <a:xfrm>
                <a:off x="5250611" y="1053973"/>
                <a:ext cx="33634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a:latin typeface="Cambria Math" panose="02040503050406030204" pitchFamily="18" charset="0"/>
                          <a:ea typeface="Cambria Math" panose="02040503050406030204" pitchFamily="18" charset="0"/>
                        </a:rPr>
                        <m:t>𝑚</m:t>
                      </m:r>
                      <m:r>
                        <a:rPr lang="en-US" altLang="zh-TW" sz="2800" b="0" i="1">
                          <a:latin typeface="Cambria Math" panose="02040503050406030204" pitchFamily="18" charset="0"/>
                          <a:ea typeface="Cambria Math" panose="02040503050406030204" pitchFamily="18" charset="0"/>
                        </a:rPr>
                        <m:t> ←</m:t>
                      </m:r>
                      <m:r>
                        <a:rPr lang="zh-TW" altLang="en-US" sz="28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𝜷</m:t>
                      </m:r>
                      <m:r>
                        <a:rPr lang="en-US" altLang="zh-TW" sz="28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𝒎</m:t>
                      </m:r>
                      <m:r>
                        <a:rPr lang="en-US" altLang="zh-TW" sz="2800" b="0" i="1" dirty="0" smtClean="0">
                          <a:latin typeface="Cambria Math" panose="02040503050406030204" pitchFamily="18" charset="0"/>
                        </a:rPr>
                        <m:t>+</m:t>
                      </m:r>
                      <m:r>
                        <m:rPr>
                          <m:nor/>
                        </m:rPr>
                        <a:rPr lang="el-GR" altLang="zh-TW" sz="2800" dirty="0">
                          <a:latin typeface="新細明體" panose="02020500000000000000" pitchFamily="18" charset="-120"/>
                        </a:rPr>
                        <m:t>η</m:t>
                      </m:r>
                      <m:sSub>
                        <m:sSubPr>
                          <m:ctrlPr>
                            <a:rPr lang="el-GR" altLang="zh-TW" sz="2800" i="1" dirty="0" smtClean="0">
                              <a:latin typeface="Cambria Math" panose="02040503050406030204" pitchFamily="18" charset="0"/>
                            </a:rPr>
                          </m:ctrlPr>
                        </m:sSubPr>
                        <m:e>
                          <m:r>
                            <a:rPr lang="el-GR" altLang="zh-TW" sz="2800" b="0" i="1" dirty="0" smtClean="0">
                              <a:latin typeface="Cambria Math" panose="02040503050406030204" pitchFamily="18" charset="0"/>
                              <a:ea typeface="Cambria Math" panose="02040503050406030204" pitchFamily="18" charset="0"/>
                            </a:rPr>
                            <m:t>𝛻</m:t>
                          </m:r>
                        </m:e>
                        <m:sub>
                          <m:r>
                            <a:rPr lang="zh-TW" altLang="el-GR" sz="2800" b="0" i="1" dirty="0" smtClean="0">
                              <a:latin typeface="Cambria Math" panose="02040503050406030204" pitchFamily="18" charset="0"/>
                            </a:rPr>
                            <m:t>𝜃</m:t>
                          </m:r>
                        </m:sub>
                      </m:sSub>
                      <m:r>
                        <a:rPr lang="en-US" altLang="zh-TW" sz="2800" b="0" i="1" dirty="0" smtClean="0">
                          <a:latin typeface="Cambria Math" panose="02040503050406030204" pitchFamily="18" charset="0"/>
                        </a:rPr>
                        <m:t>𝐽</m:t>
                      </m:r>
                      <m:d>
                        <m:dPr>
                          <m:ctrlPr>
                            <a:rPr lang="en-US" altLang="zh-TW" sz="2800" i="1" dirty="0" smtClean="0">
                              <a:latin typeface="Cambria Math" panose="02040503050406030204" pitchFamily="18" charset="0"/>
                              <a:ea typeface="Cambria Math" panose="02040503050406030204" pitchFamily="18" charset="0"/>
                            </a:rPr>
                          </m:ctrlPr>
                        </m:dPr>
                        <m:e>
                          <m:r>
                            <a:rPr lang="zh-TW" altLang="en-US" sz="2800" b="0" i="1" dirty="0" smtClean="0">
                              <a:latin typeface="Cambria Math" panose="02040503050406030204" pitchFamily="18" charset="0"/>
                              <a:ea typeface="Cambria Math" panose="02040503050406030204" pitchFamily="18" charset="0"/>
                            </a:rPr>
                            <m:t>𝜃</m:t>
                          </m:r>
                        </m:e>
                      </m:d>
                    </m:oMath>
                  </m:oMathPara>
                </a14:m>
                <a:endParaRPr lang="en-US" altLang="zh-TW" sz="2800" dirty="0" smtClean="0">
                  <a:ea typeface="Cambria Math" panose="02040503050406030204" pitchFamily="18" charset="0"/>
                </a:endParaRPr>
              </a:p>
            </p:txBody>
          </p:sp>
        </mc:Choice>
        <mc:Fallback>
          <p:sp>
            <p:nvSpPr>
              <p:cNvPr id="9" name="文字方塊 8"/>
              <p:cNvSpPr txBox="1">
                <a:spLocks noRot="1" noChangeAspect="1" noMove="1" noResize="1" noEditPoints="1" noAdjustHandles="1" noChangeArrowheads="1" noChangeShapeType="1" noTextEdit="1"/>
              </p:cNvSpPr>
              <p:nvPr/>
            </p:nvSpPr>
            <p:spPr>
              <a:xfrm>
                <a:off x="5250611" y="1053973"/>
                <a:ext cx="3363420" cy="430887"/>
              </a:xfrm>
              <a:prstGeom prst="rect">
                <a:avLst/>
              </a:prstGeom>
              <a:blipFill rotWithShape="0">
                <a:blip r:embed="rId3"/>
                <a:stretch>
                  <a:fillRect b="-2817"/>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4327973" y="218566"/>
                <a:ext cx="2319546" cy="646331"/>
              </a:xfrm>
              <a:prstGeom prst="rect">
                <a:avLst/>
              </a:prstGeom>
            </p:spPr>
            <p:txBody>
              <a:bodyPr wrap="none">
                <a:spAutoFit/>
              </a:bodyPr>
              <a:lstStyle/>
              <a:p>
                <a14:m>
                  <m:oMath xmlns:m="http://schemas.openxmlformats.org/officeDocument/2006/math">
                    <m:r>
                      <a:rPr lang="zh-TW" altLang="en-US" sz="3600" i="1">
                        <a:latin typeface="Cambria Math" panose="02040503050406030204" pitchFamily="18" charset="0"/>
                      </a:rPr>
                      <m:t>𝜃</m:t>
                    </m:r>
                    <m:r>
                      <a:rPr lang="zh-TW" altLang="en-US" sz="3600" i="1">
                        <a:latin typeface="Cambria Math" panose="02040503050406030204" pitchFamily="18" charset="0"/>
                      </a:rPr>
                      <m:t>←</m:t>
                    </m:r>
                    <m:r>
                      <a:rPr lang="zh-TW" altLang="en-US" sz="3600" i="1">
                        <a:latin typeface="Cambria Math" panose="02040503050406030204" pitchFamily="18" charset="0"/>
                      </a:rPr>
                      <m:t>𝜃</m:t>
                    </m:r>
                    <m:r>
                      <a:rPr lang="en-US" altLang="zh-TW" sz="3600" i="1">
                        <a:latin typeface="Cambria Math" panose="02040503050406030204" pitchFamily="18" charset="0"/>
                      </a:rPr>
                      <m:t>−</m:t>
                    </m:r>
                  </m:oMath>
                </a14:m>
                <a:r>
                  <a:rPr lang="en-US" altLang="zh-TW" sz="3600" dirty="0">
                    <a:ea typeface="Cambria Math" panose="02040503050406030204" pitchFamily="18" charset="0"/>
                  </a:rPr>
                  <a:t> </a:t>
                </a:r>
                <a14:m>
                  <m:oMath xmlns:m="http://schemas.openxmlformats.org/officeDocument/2006/math">
                    <m:r>
                      <a:rPr lang="en-US" altLang="zh-TW" sz="3600" b="0" i="1">
                        <a:latin typeface="Cambria Math" panose="02040503050406030204" pitchFamily="18" charset="0"/>
                        <a:ea typeface="Cambria Math" panose="02040503050406030204" pitchFamily="18" charset="0"/>
                      </a:rPr>
                      <m:t>𝑚</m:t>
                    </m:r>
                  </m:oMath>
                </a14:m>
                <a:endParaRPr lang="zh-TW" altLang="en-US" sz="3600" dirty="0"/>
              </a:p>
            </p:txBody>
          </p:sp>
        </mc:Choice>
        <mc:Fallback>
          <p:sp>
            <p:nvSpPr>
              <p:cNvPr id="10" name="矩形 9"/>
              <p:cNvSpPr>
                <a:spLocks noRot="1" noChangeAspect="1" noMove="1" noResize="1" noEditPoints="1" noAdjustHandles="1" noChangeArrowheads="1" noChangeShapeType="1" noTextEdit="1"/>
              </p:cNvSpPr>
              <p:nvPr/>
            </p:nvSpPr>
            <p:spPr>
              <a:xfrm>
                <a:off x="4327973" y="218566"/>
                <a:ext cx="2319546" cy="646331"/>
              </a:xfrm>
              <a:prstGeom prst="rect">
                <a:avLst/>
              </a:prstGeom>
              <a:blipFill rotWithShape="0">
                <a:blip r:embed="rId4"/>
                <a:stretch>
                  <a:fillRect/>
                </a:stretch>
              </a:blipFill>
            </p:spPr>
            <p:txBody>
              <a:bodyPr/>
              <a:lstStyle/>
              <a:p>
                <a:r>
                  <a:rPr lang="zh-TW" altLang="en-US">
                    <a:noFill/>
                  </a:rPr>
                  <a:t> </a:t>
                </a:r>
              </a:p>
            </p:txBody>
          </p:sp>
        </mc:Fallback>
      </mc:AlternateContent>
      <p:pic>
        <p:nvPicPr>
          <p:cNvPr id="11" name="Picture 2" descr="https://cdn-images-1.medium.com/max/1000/1*ZoRXwJ3xXxwxXPtKPAsRHg.png"/>
          <p:cNvPicPr>
            <a:picLocks noChangeAspect="1" noChangeArrowheads="1"/>
          </p:cNvPicPr>
          <p:nvPr/>
        </p:nvPicPr>
        <p:blipFill rotWithShape="1">
          <a:blip r:embed="rId2">
            <a:extLst>
              <a:ext uri="{28A0092B-C50C-407E-A947-70E740481C1C}">
                <a14:useLocalDpi xmlns:a14="http://schemas.microsoft.com/office/drawing/2010/main" val="0"/>
              </a:ext>
            </a:extLst>
          </a:blip>
          <a:srcRect l="33232" t="50498" r="33212"/>
          <a:stretch/>
        </p:blipFill>
        <p:spPr bwMode="auto">
          <a:xfrm>
            <a:off x="469783" y="1533521"/>
            <a:ext cx="3196206" cy="1122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6940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19</a:t>
            </a:fld>
            <a:endParaRPr lang="zh-TW" altLang="en-US"/>
          </a:p>
        </p:txBody>
      </p:sp>
      <p:sp>
        <p:nvSpPr>
          <p:cNvPr id="3" name="矩形 2"/>
          <p:cNvSpPr/>
          <p:nvPr/>
        </p:nvSpPr>
        <p:spPr>
          <a:xfrm>
            <a:off x="247651" y="5061585"/>
            <a:ext cx="8267699" cy="1477328"/>
          </a:xfrm>
          <a:prstGeom prst="rect">
            <a:avLst/>
          </a:prstGeom>
        </p:spPr>
        <p:txBody>
          <a:bodyPr wrap="square">
            <a:spAutoFit/>
          </a:bodyPr>
          <a:lstStyle/>
          <a:p>
            <a:r>
              <a:rPr lang="en-US" altLang="zh-TW" dirty="0" smtClean="0"/>
              <a:t>https://medium.com/@chih.sheng.huang821/%E6%A9%9F%E5%99%A8%E5%AD%B8%E7%BF%92-%E5%9F%BA%E7%A4%8E%E6%95%B8%E5%AD%B8-%E4%B8%89-%E6%A2%AF%E5%BA%A6%E6%9C%80%E4%BD%B3%E8%A7%A3%E7%9B%B8%E9%97%9C%E7%AE%97%E6%B3%95-gradient-descent-optimization-algorithms-b61ed1478bd7</a:t>
            </a:r>
            <a:endParaRPr lang="zh-TW" altLang="en-US" dirty="0"/>
          </a:p>
        </p:txBody>
      </p:sp>
      <p:pic>
        <p:nvPicPr>
          <p:cNvPr id="4" name="圖片 3"/>
          <p:cNvPicPr>
            <a:picLocks noChangeAspect="1"/>
          </p:cNvPicPr>
          <p:nvPr/>
        </p:nvPicPr>
        <p:blipFill rotWithShape="1">
          <a:blip r:embed="rId2"/>
          <a:srcRect l="30729" t="30556" r="31562" b="19259"/>
          <a:stretch/>
        </p:blipFill>
        <p:spPr>
          <a:xfrm>
            <a:off x="1190624" y="352425"/>
            <a:ext cx="6162675" cy="4613496"/>
          </a:xfrm>
          <a:prstGeom prst="rect">
            <a:avLst/>
          </a:prstGeom>
        </p:spPr>
      </p:pic>
    </p:spTree>
    <p:extLst>
      <p:ext uri="{BB962C8B-B14F-4D97-AF65-F5344CB8AC3E}">
        <p14:creationId xmlns:p14="http://schemas.microsoft.com/office/powerpoint/2010/main" val="3765348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a:t>
            </a:fld>
            <a:endParaRPr lang="zh-TW" altLang="en-US"/>
          </a:p>
        </p:txBody>
      </p:sp>
      <p:sp>
        <p:nvSpPr>
          <p:cNvPr id="3" name="矩形 2"/>
          <p:cNvSpPr/>
          <p:nvPr/>
        </p:nvSpPr>
        <p:spPr>
          <a:xfrm>
            <a:off x="419100" y="638860"/>
            <a:ext cx="7905750" cy="1200329"/>
          </a:xfrm>
          <a:prstGeom prst="rect">
            <a:avLst/>
          </a:prstGeom>
        </p:spPr>
        <p:txBody>
          <a:bodyPr wrap="square">
            <a:spAutoFit/>
          </a:bodyPr>
          <a:lstStyle/>
          <a:p>
            <a:r>
              <a:rPr lang="zh-TW" altLang="en-US" sz="2400" dirty="0" smtClean="0"/>
              <a:t>深度學習</a:t>
            </a:r>
            <a:r>
              <a:rPr lang="en-US" altLang="zh-TW" sz="2400" dirty="0" smtClean="0"/>
              <a:t>500</a:t>
            </a:r>
            <a:r>
              <a:rPr lang="zh-TW" altLang="en-US" sz="2400" dirty="0" smtClean="0"/>
              <a:t>問</a:t>
            </a:r>
            <a:endParaRPr lang="en-US" altLang="zh-TW" sz="2400" dirty="0" smtClean="0"/>
          </a:p>
          <a:p>
            <a:r>
              <a:rPr lang="en-US" altLang="zh-TW" sz="2400" dirty="0" smtClean="0">
                <a:hlinkClick r:id="rId2"/>
              </a:rPr>
              <a:t>https://github.com/scutan90/DeepLearning-500-questions</a:t>
            </a:r>
            <a:endParaRPr lang="en-US" altLang="zh-TW" sz="2400" dirty="0" smtClean="0"/>
          </a:p>
          <a:p>
            <a:r>
              <a:rPr lang="zh-TW" altLang="en-US" sz="2400" dirty="0" smtClean="0"/>
              <a:t>第一十三章 優化演算法</a:t>
            </a:r>
            <a:endParaRPr lang="zh-TW" altLang="en-US" sz="2400" dirty="0"/>
          </a:p>
        </p:txBody>
      </p:sp>
      <p:sp>
        <p:nvSpPr>
          <p:cNvPr id="4" name="矩形 3"/>
          <p:cNvSpPr/>
          <p:nvPr/>
        </p:nvSpPr>
        <p:spPr>
          <a:xfrm>
            <a:off x="429740" y="2920484"/>
            <a:ext cx="7895110" cy="523220"/>
          </a:xfrm>
          <a:prstGeom prst="rect">
            <a:avLst/>
          </a:prstGeom>
        </p:spPr>
        <p:txBody>
          <a:bodyPr wrap="none">
            <a:spAutoFit/>
          </a:bodyPr>
          <a:lstStyle/>
          <a:p>
            <a:r>
              <a:rPr lang="en-US" altLang="zh-CN" sz="2800" dirty="0" smtClean="0"/>
              <a:t>13.3 </a:t>
            </a:r>
            <a:r>
              <a:rPr lang="zh-CN" altLang="en-US" sz="2800" dirty="0" smtClean="0"/>
              <a:t>有沒有可能找到比已知演算法更好的演算法</a:t>
            </a:r>
            <a:r>
              <a:rPr lang="en-US" altLang="zh-CN" sz="2800" dirty="0" smtClean="0"/>
              <a:t>?</a:t>
            </a:r>
            <a:endParaRPr lang="zh-TW" altLang="en-US" sz="2800" dirty="0"/>
          </a:p>
        </p:txBody>
      </p:sp>
    </p:spTree>
    <p:extLst>
      <p:ext uri="{BB962C8B-B14F-4D97-AF65-F5344CB8AC3E}">
        <p14:creationId xmlns:p14="http://schemas.microsoft.com/office/powerpoint/2010/main" val="2465483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20</a:t>
            </a:fld>
            <a:endParaRPr lang="zh-TW" altLang="en-US"/>
          </a:p>
        </p:txBody>
      </p:sp>
      <p:pic>
        <p:nvPicPr>
          <p:cNvPr id="17410" name="Picture 2" descr="https://cdn-images-1.medium.com/max/1000/1*E82CWULL7J2qNy-8ab6Zy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 y="484174"/>
            <a:ext cx="5124451" cy="197554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00048" y="2853204"/>
            <a:ext cx="3409951" cy="1200329"/>
          </a:xfrm>
          <a:prstGeom prst="rect">
            <a:avLst/>
          </a:prstGeom>
        </p:spPr>
        <p:txBody>
          <a:bodyPr wrap="square">
            <a:spAutoFit/>
          </a:bodyPr>
          <a:lstStyle/>
          <a:p>
            <a:r>
              <a:rPr lang="zh-TW" altLang="en-US" sz="2400" dirty="0" smtClean="0"/>
              <a:t>學習率設定</a:t>
            </a:r>
            <a:r>
              <a:rPr lang="en-US" altLang="zh-TW" sz="2400" dirty="0" smtClean="0"/>
              <a:t>0.00001</a:t>
            </a:r>
            <a:r>
              <a:rPr lang="zh-TW" altLang="en-US" sz="2400" dirty="0" smtClean="0"/>
              <a:t>，</a:t>
            </a:r>
            <a:endParaRPr lang="en-US" altLang="zh-TW" sz="2400" dirty="0" smtClean="0"/>
          </a:p>
          <a:p>
            <a:r>
              <a:rPr lang="en-US" altLang="zh-TW" sz="2400" dirty="0" smtClean="0"/>
              <a:t>GD</a:t>
            </a:r>
            <a:r>
              <a:rPr lang="zh-TW" altLang="en-US" sz="2400" dirty="0" smtClean="0"/>
              <a:t>會掉到</a:t>
            </a:r>
            <a:r>
              <a:rPr lang="en-US" altLang="zh-TW" sz="2400" dirty="0" smtClean="0"/>
              <a:t>local minimum</a:t>
            </a:r>
            <a:r>
              <a:rPr lang="zh-TW" altLang="en-US" sz="2400" dirty="0" smtClean="0"/>
              <a:t>，</a:t>
            </a:r>
            <a:endParaRPr lang="en-US" altLang="zh-TW" sz="2400" dirty="0" smtClean="0"/>
          </a:p>
          <a:p>
            <a:r>
              <a:rPr lang="zh-TW" altLang="en-US" sz="2400" dirty="0" smtClean="0"/>
              <a:t>但</a:t>
            </a:r>
            <a:r>
              <a:rPr lang="en-US" altLang="zh-TW" sz="2400" dirty="0" smtClean="0"/>
              <a:t>momentum</a:t>
            </a:r>
            <a:r>
              <a:rPr lang="zh-TW" altLang="en-US" sz="2400" dirty="0" smtClean="0"/>
              <a:t>則會跳出</a:t>
            </a:r>
            <a:endParaRPr lang="zh-TW" altLang="en-US" sz="2400" dirty="0"/>
          </a:p>
        </p:txBody>
      </p:sp>
      <p:pic>
        <p:nvPicPr>
          <p:cNvPr id="5" name="圖片 4"/>
          <p:cNvPicPr>
            <a:picLocks noChangeAspect="1"/>
          </p:cNvPicPr>
          <p:nvPr/>
        </p:nvPicPr>
        <p:blipFill rotWithShape="1">
          <a:blip r:embed="rId3"/>
          <a:srcRect l="31146" t="22037" r="31771" b="28704"/>
          <a:stretch/>
        </p:blipFill>
        <p:spPr>
          <a:xfrm>
            <a:off x="3809998" y="2459721"/>
            <a:ext cx="5215037" cy="3896630"/>
          </a:xfrm>
          <a:prstGeom prst="rect">
            <a:avLst/>
          </a:prstGeom>
        </p:spPr>
      </p:pic>
    </p:spTree>
    <p:extLst>
      <p:ext uri="{BB962C8B-B14F-4D97-AF65-F5344CB8AC3E}">
        <p14:creationId xmlns:p14="http://schemas.microsoft.com/office/powerpoint/2010/main" val="21502676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21</a:t>
            </a:fld>
            <a:endParaRPr lang="zh-TW" altLang="en-US"/>
          </a:p>
        </p:txBody>
      </p:sp>
      <p:sp>
        <p:nvSpPr>
          <p:cNvPr id="3" name="矩形 2"/>
          <p:cNvSpPr/>
          <p:nvPr/>
        </p:nvSpPr>
        <p:spPr>
          <a:xfrm>
            <a:off x="109619" y="302635"/>
            <a:ext cx="8957196" cy="707886"/>
          </a:xfrm>
          <a:prstGeom prst="rect">
            <a:avLst/>
          </a:prstGeom>
        </p:spPr>
        <p:txBody>
          <a:bodyPr wrap="none">
            <a:spAutoFit/>
          </a:bodyPr>
          <a:lstStyle/>
          <a:p>
            <a:r>
              <a:rPr lang="en-US" altLang="zh-TW" sz="4000" dirty="0" err="1" smtClean="0"/>
              <a:t>Nesterov</a:t>
            </a:r>
            <a:r>
              <a:rPr lang="en-US" altLang="zh-TW" sz="4000" dirty="0" smtClean="0"/>
              <a:t> accelerated gradient (</a:t>
            </a:r>
            <a:r>
              <a:rPr lang="en-US" altLang="zh-TW" sz="4000" dirty="0" smtClean="0"/>
              <a:t>NAG1983) </a:t>
            </a:r>
            <a:endParaRPr lang="zh-TW" altLang="en-US" sz="4000" dirty="0"/>
          </a:p>
        </p:txBody>
      </p:sp>
      <mc:AlternateContent xmlns:mc="http://schemas.openxmlformats.org/markup-compatibility/2006">
        <mc:Choice xmlns:a14="http://schemas.microsoft.com/office/drawing/2010/main" Requires="a14">
          <p:sp>
            <p:nvSpPr>
              <p:cNvPr id="4" name="文字方塊 3"/>
              <p:cNvSpPr txBox="1"/>
              <p:nvPr/>
            </p:nvSpPr>
            <p:spPr>
              <a:xfrm>
                <a:off x="2669381" y="4288169"/>
                <a:ext cx="5939383" cy="61555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4000" b="0" i="1" smtClean="0">
                          <a:latin typeface="Cambria Math" panose="02040503050406030204" pitchFamily="18" charset="0"/>
                          <a:ea typeface="Cambria Math" panose="02040503050406030204" pitchFamily="18" charset="0"/>
                        </a:rPr>
                        <m:t>𝑚</m:t>
                      </m:r>
                      <m:r>
                        <a:rPr lang="en-US" altLang="zh-TW" sz="4000" b="0" i="1" smtClean="0">
                          <a:latin typeface="Cambria Math" panose="02040503050406030204" pitchFamily="18" charset="0"/>
                          <a:ea typeface="Cambria Math" panose="02040503050406030204" pitchFamily="18" charset="0"/>
                        </a:rPr>
                        <m:t> ←</m:t>
                      </m:r>
                      <m:r>
                        <a:rPr lang="zh-TW" altLang="en-US"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𝜷</m:t>
                      </m:r>
                      <m:r>
                        <a:rPr lang="en-US" altLang="zh-TW" sz="40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𝒎</m:t>
                      </m:r>
                      <m:r>
                        <a:rPr lang="en-US" altLang="zh-TW" sz="4000" b="0" i="1" dirty="0" smtClean="0">
                          <a:latin typeface="Cambria Math" panose="02040503050406030204" pitchFamily="18" charset="0"/>
                        </a:rPr>
                        <m:t>+</m:t>
                      </m:r>
                      <m:r>
                        <m:rPr>
                          <m:nor/>
                        </m:rPr>
                        <a:rPr lang="el-GR" altLang="zh-TW" sz="4000" dirty="0">
                          <a:latin typeface="新細明體" panose="02020500000000000000" pitchFamily="18" charset="-120"/>
                        </a:rPr>
                        <m:t>η</m:t>
                      </m:r>
                      <m:sSub>
                        <m:sSubPr>
                          <m:ctrlPr>
                            <a:rPr lang="el-GR" altLang="zh-TW" sz="4000" i="1" dirty="0" smtClean="0">
                              <a:latin typeface="Cambria Math" panose="02040503050406030204" pitchFamily="18" charset="0"/>
                            </a:rPr>
                          </m:ctrlPr>
                        </m:sSubPr>
                        <m:e>
                          <m:r>
                            <a:rPr lang="el-GR" altLang="zh-TW" sz="4000" b="0" i="1" dirty="0" smtClean="0">
                              <a:latin typeface="Cambria Math" panose="02040503050406030204" pitchFamily="18" charset="0"/>
                              <a:ea typeface="Cambria Math" panose="02040503050406030204" pitchFamily="18" charset="0"/>
                            </a:rPr>
                            <m:t>𝛻</m:t>
                          </m:r>
                        </m:e>
                        <m:sub>
                          <m:r>
                            <a:rPr lang="zh-TW" altLang="el-GR" sz="4000" b="0" i="1" dirty="0" smtClean="0">
                              <a:latin typeface="Cambria Math" panose="02040503050406030204" pitchFamily="18" charset="0"/>
                            </a:rPr>
                            <m:t>𝜃</m:t>
                          </m:r>
                        </m:sub>
                      </m:sSub>
                      <m:r>
                        <a:rPr lang="en-US" altLang="zh-TW" sz="4000" b="0" i="1" dirty="0" smtClean="0">
                          <a:latin typeface="Cambria Math" panose="02040503050406030204" pitchFamily="18" charset="0"/>
                        </a:rPr>
                        <m:t>𝐽</m:t>
                      </m:r>
                      <m:d>
                        <m:dPr>
                          <m:ctrlPr>
                            <a:rPr lang="en-US" altLang="zh-TW" sz="4000" i="1" dirty="0" smtClean="0">
                              <a:latin typeface="Cambria Math" panose="02040503050406030204" pitchFamily="18" charset="0"/>
                              <a:ea typeface="Cambria Math" panose="02040503050406030204" pitchFamily="18" charset="0"/>
                            </a:rPr>
                          </m:ctrlPr>
                        </m:dPr>
                        <m:e>
                          <m:r>
                            <a:rPr lang="zh-TW" altLang="en-US" sz="4000" b="0" i="1" dirty="0" smtClean="0">
                              <a:latin typeface="Cambria Math" panose="02040503050406030204" pitchFamily="18" charset="0"/>
                              <a:ea typeface="Cambria Math" panose="02040503050406030204" pitchFamily="18" charset="0"/>
                            </a:rPr>
                            <m:t>𝜃</m:t>
                          </m:r>
                          <m:r>
                            <a:rPr lang="en-US" altLang="zh-TW" sz="4000" b="1" i="1" dirty="0"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m:t>
                          </m:r>
                          <m:r>
                            <a:rPr lang="zh-TW" altLang="en-US" sz="2800" b="1" i="1">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𝜷</m:t>
                          </m:r>
                          <m:r>
                            <a:rPr lang="en-US" altLang="zh-TW" sz="2800" b="1" i="1">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𝒎</m:t>
                          </m:r>
                        </m:e>
                      </m:d>
                    </m:oMath>
                  </m:oMathPara>
                </a14:m>
                <a:endParaRPr lang="en-US" altLang="zh-TW" sz="2800" dirty="0" smtClean="0">
                  <a:ea typeface="Cambria Math" panose="02040503050406030204" pitchFamily="18" charset="0"/>
                </a:endParaRPr>
              </a:p>
            </p:txBody>
          </p:sp>
        </mc:Choice>
        <mc:Fallback>
          <p:sp>
            <p:nvSpPr>
              <p:cNvPr id="4" name="文字方塊 3"/>
              <p:cNvSpPr txBox="1">
                <a:spLocks noRot="1" noChangeAspect="1" noMove="1" noResize="1" noEditPoints="1" noAdjustHandles="1" noChangeArrowheads="1" noChangeShapeType="1" noTextEdit="1"/>
              </p:cNvSpPr>
              <p:nvPr/>
            </p:nvSpPr>
            <p:spPr>
              <a:xfrm>
                <a:off x="2669381" y="4288169"/>
                <a:ext cx="5939383" cy="615553"/>
              </a:xfrm>
              <a:prstGeom prst="rect">
                <a:avLst/>
              </a:prstGeom>
              <a:blipFill rotWithShape="0">
                <a:blip r:embed="rId2"/>
                <a:stretch>
                  <a:fillRect b="-1980"/>
                </a:stretch>
              </a:blipFill>
            </p:spPr>
            <p:txBody>
              <a:bodyPr/>
              <a:lstStyle/>
              <a:p>
                <a:r>
                  <a:rPr lang="zh-TW" altLang="en-US">
                    <a:noFill/>
                  </a:rPr>
                  <a:t> </a:t>
                </a:r>
              </a:p>
            </p:txBody>
          </p:sp>
        </mc:Fallback>
      </mc:AlternateContent>
      <p:sp>
        <p:nvSpPr>
          <p:cNvPr id="6" name="矩形 5"/>
          <p:cNvSpPr/>
          <p:nvPr/>
        </p:nvSpPr>
        <p:spPr>
          <a:xfrm>
            <a:off x="0" y="1471087"/>
            <a:ext cx="3613490" cy="923330"/>
          </a:xfrm>
          <a:prstGeom prst="rect">
            <a:avLst/>
          </a:prstGeom>
        </p:spPr>
        <p:txBody>
          <a:bodyPr wrap="none">
            <a:spAutoFit/>
          </a:bodyPr>
          <a:lstStyle/>
          <a:p>
            <a:r>
              <a:rPr lang="en-US" altLang="zh-TW" sz="5400" b="1" dirty="0" smtClean="0">
                <a:effectLst>
                  <a:outerShdw blurRad="38100" dist="38100" dir="2700000" algn="tl">
                    <a:srgbClr val="000000">
                      <a:alpha val="43137"/>
                    </a:srgbClr>
                  </a:outerShdw>
                </a:effectLst>
              </a:rPr>
              <a:t>Momentum</a:t>
            </a:r>
            <a:endParaRPr lang="zh-TW" altLang="en-US" sz="5400" dirty="0"/>
          </a:p>
        </p:txBody>
      </p:sp>
      <mc:AlternateContent xmlns:mc="http://schemas.openxmlformats.org/markup-compatibility/2006">
        <mc:Choice xmlns:a14="http://schemas.microsoft.com/office/drawing/2010/main" Requires="a14">
          <p:sp>
            <p:nvSpPr>
              <p:cNvPr id="7" name="文字方塊 6"/>
              <p:cNvSpPr txBox="1"/>
              <p:nvPr/>
            </p:nvSpPr>
            <p:spPr>
              <a:xfrm>
                <a:off x="4821550" y="2373650"/>
                <a:ext cx="33634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a:latin typeface="Cambria Math" panose="02040503050406030204" pitchFamily="18" charset="0"/>
                          <a:ea typeface="Cambria Math" panose="02040503050406030204" pitchFamily="18" charset="0"/>
                        </a:rPr>
                        <m:t>𝑚</m:t>
                      </m:r>
                      <m:r>
                        <a:rPr lang="en-US" altLang="zh-TW" sz="2800" b="0" i="1">
                          <a:latin typeface="Cambria Math" panose="02040503050406030204" pitchFamily="18" charset="0"/>
                          <a:ea typeface="Cambria Math" panose="02040503050406030204" pitchFamily="18" charset="0"/>
                        </a:rPr>
                        <m:t> ←</m:t>
                      </m:r>
                      <m:r>
                        <a:rPr lang="zh-TW" altLang="en-US" sz="28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𝜷</m:t>
                      </m:r>
                      <m:r>
                        <a:rPr lang="en-US" altLang="zh-TW" sz="2800" b="1" i="1" smtClean="0">
                          <a:solidFill>
                            <a:srgbClr val="FF0000"/>
                          </a:solidFill>
                          <a:effectLst>
                            <a:outerShdw blurRad="38100" dist="38100" dir="2700000" algn="tl">
                              <a:srgbClr val="000000">
                                <a:alpha val="43137"/>
                              </a:srgbClr>
                            </a:outerShdw>
                          </a:effectLst>
                          <a:latin typeface="Cambria Math" panose="02040503050406030204" pitchFamily="18" charset="0"/>
                          <a:ea typeface="Cambria Math" panose="02040503050406030204" pitchFamily="18" charset="0"/>
                        </a:rPr>
                        <m:t>𝒎</m:t>
                      </m:r>
                      <m:r>
                        <a:rPr lang="en-US" altLang="zh-TW" sz="2800" b="0" i="1" dirty="0" smtClean="0">
                          <a:latin typeface="Cambria Math" panose="02040503050406030204" pitchFamily="18" charset="0"/>
                        </a:rPr>
                        <m:t>+</m:t>
                      </m:r>
                      <m:r>
                        <m:rPr>
                          <m:nor/>
                        </m:rPr>
                        <a:rPr lang="el-GR" altLang="zh-TW" sz="2800" dirty="0">
                          <a:latin typeface="新細明體" panose="02020500000000000000" pitchFamily="18" charset="-120"/>
                        </a:rPr>
                        <m:t>η</m:t>
                      </m:r>
                      <m:sSub>
                        <m:sSubPr>
                          <m:ctrlPr>
                            <a:rPr lang="el-GR" altLang="zh-TW" sz="2800" i="1" dirty="0" smtClean="0">
                              <a:latin typeface="Cambria Math" panose="02040503050406030204" pitchFamily="18" charset="0"/>
                            </a:rPr>
                          </m:ctrlPr>
                        </m:sSubPr>
                        <m:e>
                          <m:r>
                            <a:rPr lang="el-GR" altLang="zh-TW" sz="2800" b="0" i="1" dirty="0" smtClean="0">
                              <a:latin typeface="Cambria Math" panose="02040503050406030204" pitchFamily="18" charset="0"/>
                              <a:ea typeface="Cambria Math" panose="02040503050406030204" pitchFamily="18" charset="0"/>
                            </a:rPr>
                            <m:t>𝛻</m:t>
                          </m:r>
                        </m:e>
                        <m:sub>
                          <m:r>
                            <a:rPr lang="zh-TW" altLang="el-GR" sz="2800" b="0" i="1" dirty="0" smtClean="0">
                              <a:latin typeface="Cambria Math" panose="02040503050406030204" pitchFamily="18" charset="0"/>
                            </a:rPr>
                            <m:t>𝜃</m:t>
                          </m:r>
                        </m:sub>
                      </m:sSub>
                      <m:r>
                        <a:rPr lang="en-US" altLang="zh-TW" sz="2800" b="0" i="1" dirty="0" smtClean="0">
                          <a:latin typeface="Cambria Math" panose="02040503050406030204" pitchFamily="18" charset="0"/>
                        </a:rPr>
                        <m:t>𝐽</m:t>
                      </m:r>
                      <m:d>
                        <m:dPr>
                          <m:ctrlPr>
                            <a:rPr lang="en-US" altLang="zh-TW" sz="2800" i="1" dirty="0" smtClean="0">
                              <a:latin typeface="Cambria Math" panose="02040503050406030204" pitchFamily="18" charset="0"/>
                              <a:ea typeface="Cambria Math" panose="02040503050406030204" pitchFamily="18" charset="0"/>
                            </a:rPr>
                          </m:ctrlPr>
                        </m:dPr>
                        <m:e>
                          <m:r>
                            <a:rPr lang="zh-TW" altLang="en-US" sz="2800" b="0" i="1" dirty="0" smtClean="0">
                              <a:latin typeface="Cambria Math" panose="02040503050406030204" pitchFamily="18" charset="0"/>
                              <a:ea typeface="Cambria Math" panose="02040503050406030204" pitchFamily="18" charset="0"/>
                            </a:rPr>
                            <m:t>𝜃</m:t>
                          </m:r>
                        </m:e>
                      </m:d>
                    </m:oMath>
                  </m:oMathPara>
                </a14:m>
                <a:endParaRPr lang="en-US" altLang="zh-TW" sz="2800" dirty="0" smtClean="0">
                  <a:ea typeface="Cambria Math" panose="02040503050406030204" pitchFamily="18" charset="0"/>
                </a:endParaRPr>
              </a:p>
            </p:txBody>
          </p:sp>
        </mc:Choice>
        <mc:Fallback>
          <p:sp>
            <p:nvSpPr>
              <p:cNvPr id="7" name="文字方塊 6"/>
              <p:cNvSpPr txBox="1">
                <a:spLocks noRot="1" noChangeAspect="1" noMove="1" noResize="1" noEditPoints="1" noAdjustHandles="1" noChangeArrowheads="1" noChangeShapeType="1" noTextEdit="1"/>
              </p:cNvSpPr>
              <p:nvPr/>
            </p:nvSpPr>
            <p:spPr>
              <a:xfrm>
                <a:off x="4821550" y="2373650"/>
                <a:ext cx="3363420" cy="430887"/>
              </a:xfrm>
              <a:prstGeom prst="rect">
                <a:avLst/>
              </a:prstGeom>
              <a:blipFill rotWithShape="0">
                <a:blip r:embed="rId3"/>
                <a:stretch>
                  <a:fillRect b="-4225"/>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8" name="矩形 7"/>
              <p:cNvSpPr/>
              <p:nvPr/>
            </p:nvSpPr>
            <p:spPr>
              <a:xfrm>
                <a:off x="4066692" y="1609586"/>
                <a:ext cx="2319546" cy="646331"/>
              </a:xfrm>
              <a:prstGeom prst="rect">
                <a:avLst/>
              </a:prstGeom>
            </p:spPr>
            <p:txBody>
              <a:bodyPr wrap="none">
                <a:spAutoFit/>
              </a:bodyPr>
              <a:lstStyle/>
              <a:p>
                <a14:m>
                  <m:oMath xmlns:m="http://schemas.openxmlformats.org/officeDocument/2006/math">
                    <m:r>
                      <a:rPr lang="zh-TW" altLang="en-US" sz="3600" i="1">
                        <a:latin typeface="Cambria Math" panose="02040503050406030204" pitchFamily="18" charset="0"/>
                      </a:rPr>
                      <m:t>𝜃</m:t>
                    </m:r>
                    <m:r>
                      <a:rPr lang="zh-TW" altLang="en-US" sz="3600" i="1">
                        <a:latin typeface="Cambria Math" panose="02040503050406030204" pitchFamily="18" charset="0"/>
                      </a:rPr>
                      <m:t>←</m:t>
                    </m:r>
                    <m:r>
                      <a:rPr lang="zh-TW" altLang="en-US" sz="3600" i="1">
                        <a:latin typeface="Cambria Math" panose="02040503050406030204" pitchFamily="18" charset="0"/>
                      </a:rPr>
                      <m:t>𝜃</m:t>
                    </m:r>
                    <m:r>
                      <a:rPr lang="en-US" altLang="zh-TW" sz="3600" i="1">
                        <a:latin typeface="Cambria Math" panose="02040503050406030204" pitchFamily="18" charset="0"/>
                      </a:rPr>
                      <m:t>−</m:t>
                    </m:r>
                  </m:oMath>
                </a14:m>
                <a:r>
                  <a:rPr lang="en-US" altLang="zh-TW" sz="3600" dirty="0">
                    <a:ea typeface="Cambria Math" panose="02040503050406030204" pitchFamily="18" charset="0"/>
                  </a:rPr>
                  <a:t> </a:t>
                </a:r>
                <a14:m>
                  <m:oMath xmlns:m="http://schemas.openxmlformats.org/officeDocument/2006/math">
                    <m:r>
                      <a:rPr lang="en-US" altLang="zh-TW" sz="3600" b="0" i="1">
                        <a:latin typeface="Cambria Math" panose="02040503050406030204" pitchFamily="18" charset="0"/>
                        <a:ea typeface="Cambria Math" panose="02040503050406030204" pitchFamily="18" charset="0"/>
                      </a:rPr>
                      <m:t>𝑚</m:t>
                    </m:r>
                  </m:oMath>
                </a14:m>
                <a:endParaRPr lang="zh-TW" altLang="en-US" sz="3600" dirty="0"/>
              </a:p>
            </p:txBody>
          </p:sp>
        </mc:Choice>
        <mc:Fallback>
          <p:sp>
            <p:nvSpPr>
              <p:cNvPr id="8" name="矩形 7"/>
              <p:cNvSpPr>
                <a:spLocks noRot="1" noChangeAspect="1" noMove="1" noResize="1" noEditPoints="1" noAdjustHandles="1" noChangeArrowheads="1" noChangeShapeType="1" noTextEdit="1"/>
              </p:cNvSpPr>
              <p:nvPr/>
            </p:nvSpPr>
            <p:spPr>
              <a:xfrm>
                <a:off x="4066692" y="1609586"/>
                <a:ext cx="2319546" cy="646331"/>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2264311" y="3557518"/>
                <a:ext cx="2557239" cy="707886"/>
              </a:xfrm>
              <a:prstGeom prst="rect">
                <a:avLst/>
              </a:prstGeom>
            </p:spPr>
            <p:txBody>
              <a:bodyPr wrap="none">
                <a:spAutoFit/>
              </a:bodyPr>
              <a:lstStyle/>
              <a:p>
                <a14:m>
                  <m:oMath xmlns:m="http://schemas.openxmlformats.org/officeDocument/2006/math">
                    <m:r>
                      <a:rPr lang="zh-TW" altLang="en-US" sz="4000" i="1">
                        <a:latin typeface="Cambria Math" panose="02040503050406030204" pitchFamily="18" charset="0"/>
                      </a:rPr>
                      <m:t>𝜃</m:t>
                    </m:r>
                    <m:r>
                      <a:rPr lang="zh-TW" altLang="en-US" sz="4000" i="1">
                        <a:latin typeface="Cambria Math" panose="02040503050406030204" pitchFamily="18" charset="0"/>
                      </a:rPr>
                      <m:t>←</m:t>
                    </m:r>
                    <m:r>
                      <a:rPr lang="zh-TW" altLang="en-US" sz="4000" i="1">
                        <a:latin typeface="Cambria Math" panose="02040503050406030204" pitchFamily="18" charset="0"/>
                      </a:rPr>
                      <m:t>𝜃</m:t>
                    </m:r>
                    <m:r>
                      <a:rPr lang="en-US" altLang="zh-TW" sz="4000" i="1">
                        <a:latin typeface="Cambria Math" panose="02040503050406030204" pitchFamily="18" charset="0"/>
                      </a:rPr>
                      <m:t>−</m:t>
                    </m:r>
                  </m:oMath>
                </a14:m>
                <a:r>
                  <a:rPr lang="en-US" altLang="zh-TW" sz="4000" dirty="0">
                    <a:ea typeface="Cambria Math" panose="02040503050406030204" pitchFamily="18" charset="0"/>
                  </a:rPr>
                  <a:t> </a:t>
                </a:r>
                <a14:m>
                  <m:oMath xmlns:m="http://schemas.openxmlformats.org/officeDocument/2006/math">
                    <m:r>
                      <a:rPr lang="en-US" altLang="zh-TW" sz="4000" b="0" i="1">
                        <a:latin typeface="Cambria Math" panose="02040503050406030204" pitchFamily="18" charset="0"/>
                        <a:ea typeface="Cambria Math" panose="02040503050406030204" pitchFamily="18" charset="0"/>
                      </a:rPr>
                      <m:t>𝑚</m:t>
                    </m:r>
                  </m:oMath>
                </a14:m>
                <a:endParaRPr lang="zh-TW" altLang="en-US" sz="4000" dirty="0"/>
              </a:p>
            </p:txBody>
          </p:sp>
        </mc:Choice>
        <mc:Fallback>
          <p:sp>
            <p:nvSpPr>
              <p:cNvPr id="10" name="矩形 9"/>
              <p:cNvSpPr>
                <a:spLocks noRot="1" noChangeAspect="1" noMove="1" noResize="1" noEditPoints="1" noAdjustHandles="1" noChangeArrowheads="1" noChangeShapeType="1" noTextEdit="1"/>
              </p:cNvSpPr>
              <p:nvPr/>
            </p:nvSpPr>
            <p:spPr>
              <a:xfrm>
                <a:off x="2264311" y="3557518"/>
                <a:ext cx="2557239" cy="707886"/>
              </a:xfrm>
              <a:prstGeom prst="rect">
                <a:avLst/>
              </a:prstGeom>
              <a:blipFill rotWithShape="0">
                <a:blip r:embed="rId5"/>
                <a:stretch>
                  <a:fillRect/>
                </a:stretch>
              </a:blipFill>
            </p:spPr>
            <p:txBody>
              <a:bodyPr/>
              <a:lstStyle/>
              <a:p>
                <a:r>
                  <a:rPr lang="zh-TW" altLang="en-US">
                    <a:noFill/>
                  </a:rPr>
                  <a:t> </a:t>
                </a:r>
              </a:p>
            </p:txBody>
          </p:sp>
        </mc:Fallback>
      </mc:AlternateContent>
      <p:sp>
        <p:nvSpPr>
          <p:cNvPr id="11" name="矩形 10"/>
          <p:cNvSpPr/>
          <p:nvPr/>
        </p:nvSpPr>
        <p:spPr>
          <a:xfrm>
            <a:off x="269147" y="3403271"/>
            <a:ext cx="1465209" cy="923330"/>
          </a:xfrm>
          <a:prstGeom prst="rect">
            <a:avLst/>
          </a:prstGeom>
        </p:spPr>
        <p:txBody>
          <a:bodyPr wrap="none">
            <a:spAutoFit/>
          </a:bodyPr>
          <a:lstStyle/>
          <a:p>
            <a:r>
              <a:rPr lang="en-US" altLang="zh-TW" sz="5400" dirty="0"/>
              <a:t>NAG</a:t>
            </a:r>
            <a:endParaRPr lang="zh-TW" altLang="en-US" sz="5400" dirty="0"/>
          </a:p>
        </p:txBody>
      </p:sp>
    </p:spTree>
    <p:extLst>
      <p:ext uri="{BB962C8B-B14F-4D97-AF65-F5344CB8AC3E}">
        <p14:creationId xmlns:p14="http://schemas.microsoft.com/office/powerpoint/2010/main" val="30614550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5750" y="250826"/>
            <a:ext cx="7886700" cy="1325563"/>
          </a:xfrm>
        </p:spPr>
        <p:txBody>
          <a:bodyPr/>
          <a:lstStyle/>
          <a:p>
            <a:r>
              <a:rPr lang="en-US" altLang="zh-TW" dirty="0"/>
              <a:t>Adaptive Learning Rates </a:t>
            </a:r>
            <a:br>
              <a:rPr lang="en-US" altLang="zh-TW" dirty="0"/>
            </a:br>
            <a:r>
              <a:rPr lang="zh-TW" altLang="en-US" dirty="0"/>
              <a:t>可動態調整的學習率</a:t>
            </a:r>
            <a:r>
              <a:rPr lang="en-US" altLang="zh-TW" dirty="0"/>
              <a:t>……</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marL="228600" lvl="1">
                  <a:spcBef>
                    <a:spcPts val="1000"/>
                  </a:spcBef>
                </a:pPr>
                <a:r>
                  <a:rPr lang="en-US" altLang="zh-TW" sz="2800" dirty="0"/>
                  <a:t>Popular &amp; Simple Idea: Reduce the learning rate by some factor every few epochs.</a:t>
                </a:r>
              </a:p>
              <a:p>
                <a:pPr lvl="1"/>
                <a:r>
                  <a:rPr lang="en-US" altLang="zh-TW" dirty="0"/>
                  <a:t>At the beginning, we are far from the destination, so we use larger learning rate</a:t>
                </a:r>
              </a:p>
              <a:p>
                <a:pPr lvl="1"/>
                <a:r>
                  <a:rPr lang="en-US" altLang="zh-TW" dirty="0"/>
                  <a:t>After several epochs, we are close to the destination, so we reduce the learning rate</a:t>
                </a:r>
              </a:p>
              <a:p>
                <a:pPr lvl="1"/>
                <a:r>
                  <a:rPr lang="en-US" altLang="zh-TW" dirty="0"/>
                  <a:t>E.g. 1/t decay: </a:t>
                </a:r>
                <a14:m>
                  <m:oMath xmlns:m="http://schemas.openxmlformats.org/officeDocument/2006/math">
                    <m:sSup>
                      <m:sSupPr>
                        <m:ctrlPr>
                          <a:rPr lang="en-US" altLang="zh-TW" i="1" smtClean="0">
                            <a:latin typeface="Cambria Math" panose="02040503050406030204" pitchFamily="18" charset="0"/>
                          </a:rPr>
                        </m:ctrlPr>
                      </m:sSupPr>
                      <m:e>
                        <m:r>
                          <a:rPr lang="zh-TW" altLang="en-US" i="1" smtClean="0">
                            <a:latin typeface="Cambria Math" panose="02040503050406030204" pitchFamily="18" charset="0"/>
                          </a:rPr>
                          <m:t>𝜂</m:t>
                        </m:r>
                      </m:e>
                      <m:sup>
                        <m:r>
                          <a:rPr lang="en-US" altLang="zh-TW" b="0" i="1" smtClean="0">
                            <a:latin typeface="Cambria Math" panose="02040503050406030204" pitchFamily="18" charset="0"/>
                          </a:rPr>
                          <m:t>𝑡</m:t>
                        </m:r>
                      </m:sup>
                    </m:sSup>
                    <m:r>
                      <a:rPr lang="en-US" altLang="zh-TW" b="0" i="1" smtClean="0">
                        <a:latin typeface="Cambria Math" panose="02040503050406030204" pitchFamily="18" charset="0"/>
                      </a:rPr>
                      <m:t>=</m:t>
                    </m:r>
                    <m:f>
                      <m:fPr>
                        <m:type m:val="lin"/>
                        <m:ctrlPr>
                          <a:rPr lang="en-US" altLang="zh-TW" b="0" i="1" smtClean="0">
                            <a:latin typeface="Cambria Math" panose="02040503050406030204" pitchFamily="18" charset="0"/>
                          </a:rPr>
                        </m:ctrlPr>
                      </m:fPr>
                      <m:num>
                        <m:r>
                          <a:rPr lang="zh-TW" altLang="en-US" b="0" i="1" smtClean="0">
                            <a:latin typeface="Cambria Math" panose="02040503050406030204" pitchFamily="18" charset="0"/>
                          </a:rPr>
                          <m:t>𝜂</m:t>
                        </m:r>
                      </m:num>
                      <m:den>
                        <m:rad>
                          <m:radPr>
                            <m:degHide m:val="on"/>
                            <m:ctrlPr>
                              <a:rPr lang="zh-TW" altLang="en-US" b="0" i="1" smtClean="0">
                                <a:latin typeface="Cambria Math" panose="02040503050406030204" pitchFamily="18" charset="0"/>
                              </a:rPr>
                            </m:ctrlPr>
                          </m:radPr>
                          <m:deg/>
                          <m:e>
                            <m:r>
                              <a:rPr lang="en-US" altLang="zh-TW" b="0" i="1" smtClean="0">
                                <a:latin typeface="Cambria Math" panose="02040503050406030204" pitchFamily="18" charset="0"/>
                              </a:rPr>
                              <m:t>𝑡</m:t>
                            </m:r>
                            <m:r>
                              <a:rPr lang="en-US" altLang="zh-TW" b="0" i="1" smtClean="0">
                                <a:latin typeface="Cambria Math" panose="02040503050406030204" pitchFamily="18" charset="0"/>
                              </a:rPr>
                              <m:t>+1</m:t>
                            </m:r>
                          </m:e>
                        </m:rad>
                      </m:den>
                    </m:f>
                  </m:oMath>
                </a14:m>
                <a:endParaRPr lang="en-US" altLang="zh-TW" dirty="0"/>
              </a:p>
              <a:p>
                <a:r>
                  <a:rPr lang="en-US" altLang="zh-TW" dirty="0"/>
                  <a:t>Learning rate cannot be one-size-fits-all</a:t>
                </a:r>
              </a:p>
              <a:p>
                <a:pPr lvl="1"/>
                <a:r>
                  <a:rPr lang="en-US" altLang="zh-TW" sz="2800" dirty="0">
                    <a:solidFill>
                      <a:srgbClr val="0000FF"/>
                    </a:solidFill>
                  </a:rPr>
                  <a:t>Giving different parameters different learning rates </a:t>
                </a:r>
              </a:p>
              <a:p>
                <a:pPr lvl="1"/>
                <a:endParaRPr lang="en-US" altLang="zh-TW" dirty="0"/>
              </a:p>
              <a:p>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rotWithShape="0">
                <a:blip r:embed="rId3"/>
                <a:stretch>
                  <a:fillRect l="-1391" t="-2241" r="-92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30651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57678" y="1811111"/>
            <a:ext cx="1563007" cy="4710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 name="標題 1"/>
          <p:cNvSpPr>
            <a:spLocks noGrp="1"/>
          </p:cNvSpPr>
          <p:nvPr>
            <p:ph type="title"/>
          </p:nvPr>
        </p:nvSpPr>
        <p:spPr>
          <a:xfrm>
            <a:off x="352425" y="203201"/>
            <a:ext cx="7886700" cy="1325563"/>
          </a:xfrm>
        </p:spPr>
        <p:txBody>
          <a:bodyPr/>
          <a:lstStyle/>
          <a:p>
            <a:r>
              <a:rPr lang="en-US" altLang="zh-TW" dirty="0" smtClean="0"/>
              <a:t>Adaptive Learning </a:t>
            </a:r>
            <a:r>
              <a:rPr lang="en-US" altLang="zh-TW" dirty="0"/>
              <a:t>Rates </a:t>
            </a:r>
            <a:r>
              <a:rPr lang="en-US" altLang="zh-TW" dirty="0" smtClean="0"/>
              <a:t/>
            </a:r>
            <a:br>
              <a:rPr lang="en-US" altLang="zh-TW" dirty="0" smtClean="0"/>
            </a:br>
            <a:r>
              <a:rPr lang="zh-TW" altLang="en-US" dirty="0" smtClean="0"/>
              <a:t>可動態調整的學習率</a:t>
            </a:r>
            <a:r>
              <a:rPr lang="en-US" altLang="zh-TW" dirty="0" smtClean="0"/>
              <a:t>……</a:t>
            </a:r>
            <a:endParaRPr lang="zh-TW" altLang="en-US" dirty="0"/>
          </a:p>
        </p:txBody>
      </p:sp>
      <p:sp>
        <p:nvSpPr>
          <p:cNvPr id="3" name="內容版面配置區 2"/>
          <p:cNvSpPr>
            <a:spLocks noGrp="1"/>
          </p:cNvSpPr>
          <p:nvPr>
            <p:ph idx="1"/>
          </p:nvPr>
        </p:nvSpPr>
        <p:spPr/>
        <p:txBody>
          <a:bodyPr>
            <a:normAutofit/>
          </a:bodyPr>
          <a:lstStyle/>
          <a:p>
            <a:r>
              <a:rPr lang="en-US" altLang="zh-TW" dirty="0" err="1"/>
              <a:t>Adagrad</a:t>
            </a:r>
            <a:r>
              <a:rPr lang="en-US" altLang="zh-TW" dirty="0"/>
              <a:t> </a:t>
            </a:r>
            <a:r>
              <a:rPr lang="en-US" altLang="zh-TW" sz="1800" dirty="0">
                <a:solidFill>
                  <a:srgbClr val="0000FF"/>
                </a:solidFill>
              </a:rPr>
              <a:t>[John </a:t>
            </a:r>
            <a:r>
              <a:rPr lang="en-US" altLang="zh-TW" sz="1800" dirty="0" err="1">
                <a:solidFill>
                  <a:srgbClr val="0000FF"/>
                </a:solidFill>
              </a:rPr>
              <a:t>Duchi</a:t>
            </a:r>
            <a:r>
              <a:rPr lang="en-US" altLang="zh-TW" sz="1800" dirty="0">
                <a:solidFill>
                  <a:srgbClr val="0000FF"/>
                </a:solidFill>
              </a:rPr>
              <a:t>, JMLR’11]</a:t>
            </a:r>
          </a:p>
          <a:p>
            <a:r>
              <a:rPr lang="en-US" altLang="zh-TW" dirty="0" err="1"/>
              <a:t>RMSprop</a:t>
            </a:r>
            <a:endParaRPr lang="en-US" altLang="zh-TW" dirty="0"/>
          </a:p>
          <a:p>
            <a:pPr lvl="1"/>
            <a:r>
              <a:rPr lang="en-US" altLang="zh-TW" sz="1800" dirty="0">
                <a:solidFill>
                  <a:srgbClr val="0000FF"/>
                </a:solidFill>
              </a:rPr>
              <a:t>https://www.youtube.com/watch?v=O3sxAc4hxZU</a:t>
            </a:r>
          </a:p>
          <a:p>
            <a:r>
              <a:rPr lang="en-US" altLang="zh-TW" dirty="0" err="1"/>
              <a:t>Adadelta</a:t>
            </a:r>
            <a:r>
              <a:rPr lang="en-US" altLang="zh-TW" dirty="0"/>
              <a:t> </a:t>
            </a:r>
            <a:r>
              <a:rPr lang="en-US" altLang="zh-TW" sz="1800" dirty="0">
                <a:solidFill>
                  <a:srgbClr val="0000FF"/>
                </a:solidFill>
              </a:rPr>
              <a:t>[Matthew D. </a:t>
            </a:r>
            <a:r>
              <a:rPr lang="en-US" altLang="zh-TW" sz="1800" dirty="0" err="1">
                <a:solidFill>
                  <a:srgbClr val="0000FF"/>
                </a:solidFill>
              </a:rPr>
              <a:t>Zeiler</a:t>
            </a:r>
            <a:r>
              <a:rPr lang="en-US" altLang="zh-TW" sz="1800" dirty="0">
                <a:solidFill>
                  <a:srgbClr val="0000FF"/>
                </a:solidFill>
              </a:rPr>
              <a:t>, arXiv’12]</a:t>
            </a:r>
          </a:p>
          <a:p>
            <a:r>
              <a:rPr lang="en-US" altLang="zh-TW" dirty="0"/>
              <a:t>“No more pesky learning rates” </a:t>
            </a:r>
            <a:r>
              <a:rPr lang="en-US" altLang="zh-TW" sz="1200" dirty="0">
                <a:solidFill>
                  <a:srgbClr val="0000FF"/>
                </a:solidFill>
              </a:rPr>
              <a:t>[Tom </a:t>
            </a:r>
            <a:r>
              <a:rPr lang="en-US" altLang="zh-TW" sz="1200" dirty="0" err="1">
                <a:solidFill>
                  <a:srgbClr val="0000FF"/>
                </a:solidFill>
              </a:rPr>
              <a:t>Schaul</a:t>
            </a:r>
            <a:r>
              <a:rPr lang="en-US" altLang="zh-TW" sz="1200" dirty="0">
                <a:solidFill>
                  <a:srgbClr val="0000FF"/>
                </a:solidFill>
              </a:rPr>
              <a:t>, arXiv’12]</a:t>
            </a:r>
          </a:p>
          <a:p>
            <a:r>
              <a:rPr lang="en-US" altLang="zh-TW" dirty="0" err="1"/>
              <a:t>AdaSecant</a:t>
            </a:r>
            <a:r>
              <a:rPr lang="en-US" altLang="zh-TW" dirty="0"/>
              <a:t> </a:t>
            </a:r>
            <a:r>
              <a:rPr lang="en-US" altLang="zh-TW" sz="1800" dirty="0">
                <a:solidFill>
                  <a:srgbClr val="0000FF"/>
                </a:solidFill>
              </a:rPr>
              <a:t>[Caglar Gulcehre, arXiv’14]</a:t>
            </a:r>
          </a:p>
          <a:p>
            <a:r>
              <a:rPr lang="en-US" altLang="zh-TW" dirty="0"/>
              <a:t>Adam</a:t>
            </a:r>
            <a:r>
              <a:rPr lang="en-US" altLang="zh-TW" sz="1800" dirty="0"/>
              <a:t> </a:t>
            </a:r>
            <a:r>
              <a:rPr lang="en-US" altLang="zh-TW" sz="1800" dirty="0">
                <a:solidFill>
                  <a:srgbClr val="0000FF"/>
                </a:solidFill>
              </a:rPr>
              <a:t>[</a:t>
            </a:r>
            <a:r>
              <a:rPr lang="en-US" altLang="zh-TW" sz="1800" dirty="0" err="1">
                <a:solidFill>
                  <a:srgbClr val="0000FF"/>
                </a:solidFill>
              </a:rPr>
              <a:t>Diederik</a:t>
            </a:r>
            <a:r>
              <a:rPr lang="en-US" altLang="zh-TW" sz="1800" dirty="0">
                <a:solidFill>
                  <a:srgbClr val="0000FF"/>
                </a:solidFill>
              </a:rPr>
              <a:t> P. </a:t>
            </a:r>
            <a:r>
              <a:rPr lang="en-US" altLang="zh-TW" sz="1800" dirty="0" err="1">
                <a:solidFill>
                  <a:srgbClr val="0000FF"/>
                </a:solidFill>
              </a:rPr>
              <a:t>Kingma</a:t>
            </a:r>
            <a:r>
              <a:rPr lang="en-US" altLang="zh-TW" sz="1800" dirty="0">
                <a:solidFill>
                  <a:srgbClr val="0000FF"/>
                </a:solidFill>
              </a:rPr>
              <a:t>, ICLR’15]</a:t>
            </a:r>
          </a:p>
          <a:p>
            <a:r>
              <a:rPr lang="en-US" altLang="zh-TW" dirty="0" err="1"/>
              <a:t>Nadam</a:t>
            </a:r>
            <a:r>
              <a:rPr lang="en-US" altLang="zh-TW" sz="1800" dirty="0">
                <a:solidFill>
                  <a:srgbClr val="0000FF"/>
                </a:solidFill>
              </a:rPr>
              <a:t> </a:t>
            </a:r>
          </a:p>
          <a:p>
            <a:pPr lvl="1"/>
            <a:r>
              <a:rPr lang="en-US" altLang="zh-TW" sz="1800" dirty="0">
                <a:solidFill>
                  <a:srgbClr val="0000FF"/>
                </a:solidFill>
              </a:rPr>
              <a:t>http://cs229.stanford.edu/proj2015/054_report.pdf </a:t>
            </a:r>
          </a:p>
          <a:p>
            <a:endParaRPr lang="en-US" altLang="zh-TW" sz="1800" dirty="0">
              <a:solidFill>
                <a:srgbClr val="0000FF"/>
              </a:solidFill>
            </a:endParaRPr>
          </a:p>
          <a:p>
            <a:endParaRPr lang="en-US" altLang="zh-TW" dirty="0"/>
          </a:p>
        </p:txBody>
      </p:sp>
    </p:spTree>
    <p:extLst>
      <p:ext uri="{BB962C8B-B14F-4D97-AF65-F5344CB8AC3E}">
        <p14:creationId xmlns:p14="http://schemas.microsoft.com/office/powerpoint/2010/main" val="4212379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Adagrad</a:t>
            </a:r>
            <a:endParaRPr lang="zh-TW" altLang="en-US" dirty="0"/>
          </a:p>
        </p:txBody>
      </p:sp>
      <p:sp>
        <p:nvSpPr>
          <p:cNvPr id="6" name="文字方塊 5"/>
          <p:cNvSpPr txBox="1"/>
          <p:nvPr/>
        </p:nvSpPr>
        <p:spPr>
          <a:xfrm>
            <a:off x="4915926" y="2900241"/>
            <a:ext cx="3429524" cy="95410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TW" sz="2800" dirty="0"/>
              <a:t>Parameter dependent learning rate</a:t>
            </a:r>
          </a:p>
        </p:txBody>
      </p:sp>
      <mc:AlternateContent xmlns:mc="http://schemas.openxmlformats.org/markup-compatibility/2006" xmlns:a14="http://schemas.microsoft.com/office/drawing/2010/main">
        <mc:Choice Requires="a14">
          <p:sp>
            <p:nvSpPr>
              <p:cNvPr id="24" name="文字方塊 23"/>
              <p:cNvSpPr txBox="1"/>
              <p:nvPr/>
            </p:nvSpPr>
            <p:spPr>
              <a:xfrm>
                <a:off x="2310589" y="2461058"/>
                <a:ext cx="32038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TW" sz="2800" b="0" i="0" smtClean="0">
                          <a:latin typeface="Cambria Math" panose="02040503050406030204" pitchFamily="18" charset="0"/>
                          <a:ea typeface="Cambria Math" panose="02040503050406030204" pitchFamily="18" charset="0"/>
                        </a:rPr>
                        <m:t>w</m:t>
                      </m:r>
                      <m:r>
                        <a:rPr lang="en-US" altLang="zh-TW" sz="2800" i="1" smtClean="0">
                          <a:latin typeface="Cambria Math" panose="02040503050406030204" pitchFamily="18" charset="0"/>
                          <a:ea typeface="Cambria Math" panose="02040503050406030204" pitchFamily="18" charset="0"/>
                        </a:rPr>
                        <m:t>←</m:t>
                      </m:r>
                      <m:r>
                        <a:rPr lang="en-US" altLang="zh-TW" sz="2800" i="1" smtClean="0">
                          <a:latin typeface="Cambria Math" panose="02040503050406030204" pitchFamily="18" charset="0"/>
                          <a:ea typeface="Cambria Math" panose="02040503050406030204" pitchFamily="18" charset="0"/>
                        </a:rPr>
                        <m:t>𝑤</m:t>
                      </m:r>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m:rPr>
                              <m:nor/>
                            </m:rPr>
                            <a:rPr lang="zh-TW" altLang="en-US" sz="2800">
                              <a:latin typeface="Cambria Math" panose="02040503050406030204" pitchFamily="18" charset="0"/>
                            </a:rPr>
                            <m:t>𝜂</m:t>
                          </m:r>
                        </m:e>
                        <m:sub>
                          <m:r>
                            <a:rPr lang="en-US" altLang="zh-TW" sz="2800" b="0" i="1" smtClean="0">
                              <a:latin typeface="Cambria Math" panose="02040503050406030204" pitchFamily="18" charset="0"/>
                            </a:rPr>
                            <m:t>𝑤</m:t>
                          </m:r>
                        </m:sub>
                      </m:sSub>
                      <m:r>
                        <a:rPr lang="zh-TW" altLang="en-US"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𝐿</m:t>
                      </m:r>
                      <m:r>
                        <a:rPr lang="zh-TW" altLang="en-US"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𝑤</m:t>
                      </m:r>
                    </m:oMath>
                  </m:oMathPara>
                </a14:m>
                <a:endParaRPr lang="zh-TW" altLang="en-US" sz="28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2310589" y="2461058"/>
                <a:ext cx="3203890" cy="430887"/>
              </a:xfrm>
              <a:prstGeom prst="rect">
                <a:avLst/>
              </a:prstGeom>
              <a:blipFill rotWithShape="0">
                <a:blip r:embed="rId6"/>
                <a:stretch>
                  <a:fillRect/>
                </a:stretch>
              </a:blipFill>
            </p:spPr>
            <p:txBody>
              <a:bodyPr/>
              <a:lstStyle/>
              <a:p>
                <a:r>
                  <a:rPr lang="zh-TW" altLang="en-US">
                    <a:noFill/>
                  </a:rPr>
                  <a:t> </a:t>
                </a:r>
              </a:p>
            </p:txBody>
          </p:sp>
        </mc:Fallback>
      </mc:AlternateContent>
      <p:sp>
        <p:nvSpPr>
          <p:cNvPr id="13" name="文字方塊 12"/>
          <p:cNvSpPr txBox="1"/>
          <p:nvPr/>
        </p:nvSpPr>
        <p:spPr>
          <a:xfrm>
            <a:off x="4569136" y="4141088"/>
            <a:ext cx="1994461" cy="52322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800" dirty="0"/>
              <a:t>constant</a:t>
            </a:r>
          </a:p>
        </p:txBody>
      </p:sp>
      <p:cxnSp>
        <p:nvCxnSpPr>
          <p:cNvPr id="8" name="直線單箭頭接點 7"/>
          <p:cNvCxnSpPr>
            <a:endCxn id="6" idx="1"/>
          </p:cNvCxnSpPr>
          <p:nvPr/>
        </p:nvCxnSpPr>
        <p:spPr>
          <a:xfrm>
            <a:off x="4196739" y="2969202"/>
            <a:ext cx="719187" cy="4080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字方塊 21"/>
              <p:cNvSpPr txBox="1"/>
              <p:nvPr/>
            </p:nvSpPr>
            <p:spPr>
              <a:xfrm>
                <a:off x="5228057" y="4878951"/>
                <a:ext cx="3396476" cy="875689"/>
              </a:xfrm>
              <a:prstGeom prst="rect">
                <a:avLst/>
              </a:prstGeom>
            </p:spPr>
            <p:style>
              <a:lnRef idx="0">
                <a:schemeClr val="accent1"/>
              </a:lnRef>
              <a:fillRef idx="3">
                <a:schemeClr val="accent1"/>
              </a:fillRef>
              <a:effectRef idx="3">
                <a:schemeClr val="accent1"/>
              </a:effectRef>
              <a:fontRef idx="minor">
                <a:schemeClr val="lt1"/>
              </a:fontRef>
            </p:style>
            <p:txBody>
              <a:bodyPr wrap="square" lIns="0" tIns="0" rIns="0" bIns="0" rtlCol="0">
                <a:spAutoFit/>
              </a:bodyPr>
              <a:lstStyle/>
              <a:p>
                <a14:m>
                  <m:oMath xmlns:m="http://schemas.openxmlformats.org/officeDocument/2006/math">
                    <m:sSup>
                      <m:sSupPr>
                        <m:ctrlPr>
                          <a:rPr lang="en-US" altLang="zh-TW" sz="2800" i="1" smtClean="0">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𝑖</m:t>
                        </m:r>
                      </m:sup>
                    </m:sSup>
                  </m:oMath>
                </a14:m>
                <a:r>
                  <a:rPr lang="zh-TW" altLang="en-US" sz="2800" dirty="0"/>
                  <a:t> </a:t>
                </a:r>
                <a:r>
                  <a:rPr lang="en-US" altLang="zh-TW" sz="2800" dirty="0"/>
                  <a:t>is </a:t>
                </a:r>
                <a14:m>
                  <m:oMath xmlns:m="http://schemas.openxmlformats.org/officeDocument/2006/math">
                    <m:r>
                      <a:rPr lang="zh-TW" altLang="en-US"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𝐿</m:t>
                    </m:r>
                    <m:r>
                      <a:rPr lang="zh-TW" altLang="en-US" sz="2800" i="1">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m:t>
                    </m:r>
                    <m:r>
                      <a:rPr lang="en-US" altLang="zh-TW" sz="2800" i="1">
                        <a:latin typeface="Cambria Math" panose="02040503050406030204" pitchFamily="18" charset="0"/>
                        <a:ea typeface="Cambria Math" panose="02040503050406030204" pitchFamily="18" charset="0"/>
                      </a:rPr>
                      <m:t>𝑤</m:t>
                    </m:r>
                  </m:oMath>
                </a14:m>
                <a:r>
                  <a:rPr lang="zh-TW" altLang="en-US" sz="2800" dirty="0"/>
                  <a:t> </a:t>
                </a:r>
                <a:r>
                  <a:rPr lang="en-US" altLang="zh-TW" sz="2800" dirty="0"/>
                  <a:t>obtained at the </a:t>
                </a:r>
                <a:r>
                  <a:rPr lang="en-US" altLang="zh-TW" sz="2800" dirty="0" err="1"/>
                  <a:t>i-th</a:t>
                </a:r>
                <a:r>
                  <a:rPr lang="en-US" altLang="zh-TW" sz="2800" dirty="0"/>
                  <a:t> update</a:t>
                </a:r>
                <a:endParaRPr lang="zh-TW" altLang="en-US" sz="2800" dirty="0"/>
              </a:p>
            </p:txBody>
          </p:sp>
        </mc:Choice>
        <mc:Fallback xmlns="">
          <p:sp>
            <p:nvSpPr>
              <p:cNvPr id="22" name="文字方塊 21"/>
              <p:cNvSpPr txBox="1">
                <a:spLocks noRot="1" noChangeAspect="1" noMove="1" noResize="1" noEditPoints="1" noAdjustHandles="1" noChangeArrowheads="1" noChangeShapeType="1" noTextEdit="1"/>
              </p:cNvSpPr>
              <p:nvPr/>
            </p:nvSpPr>
            <p:spPr>
              <a:xfrm>
                <a:off x="5228057" y="4878951"/>
                <a:ext cx="3396476" cy="875689"/>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912177" y="4297232"/>
                <a:ext cx="3257876" cy="12736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m:rPr>
                              <m:nor/>
                            </m:rPr>
                            <a:rPr lang="zh-TW" altLang="en-US" sz="2800">
                              <a:latin typeface="Cambria Math" panose="02040503050406030204" pitchFamily="18" charset="0"/>
                            </a:rPr>
                            <m:t>𝜂</m:t>
                          </m:r>
                        </m:e>
                        <m:sub>
                          <m:r>
                            <a:rPr lang="en-US" altLang="zh-TW" sz="2800" i="1">
                              <a:latin typeface="Cambria Math" panose="02040503050406030204" pitchFamily="18" charset="0"/>
                            </a:rPr>
                            <m:t>𝑤</m:t>
                          </m:r>
                        </m:sub>
                      </m:sSub>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b="0" i="1" smtClean="0">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oMath>
                  </m:oMathPara>
                </a14:m>
                <a:endParaRPr lang="zh-TW" altLang="en-US" sz="28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912177" y="4297232"/>
                <a:ext cx="3257876" cy="1273682"/>
              </a:xfrm>
              <a:prstGeom prst="rect">
                <a:avLst/>
              </a:prstGeom>
              <a:blipFill rotWithShape="0">
                <a:blip r:embed="rId4"/>
                <a:stretch>
                  <a:fillRect/>
                </a:stretch>
              </a:blipFill>
            </p:spPr>
            <p:txBody>
              <a:bodyPr/>
              <a:lstStyle/>
              <a:p>
                <a:r>
                  <a:rPr lang="zh-TW" altLang="en-US">
                    <a:noFill/>
                  </a:rPr>
                  <a:t> </a:t>
                </a:r>
              </a:p>
            </p:txBody>
          </p:sp>
        </mc:Fallback>
      </mc:AlternateContent>
      <p:sp>
        <p:nvSpPr>
          <p:cNvPr id="29" name="文字方塊 28"/>
          <p:cNvSpPr txBox="1"/>
          <p:nvPr/>
        </p:nvSpPr>
        <p:spPr>
          <a:xfrm>
            <a:off x="699935" y="5938603"/>
            <a:ext cx="808038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Summation of the square of the previous derivatives</a:t>
            </a:r>
          </a:p>
        </p:txBody>
      </p:sp>
      <p:cxnSp>
        <p:nvCxnSpPr>
          <p:cNvPr id="31" name="直線單箭頭接點 30"/>
          <p:cNvCxnSpPr>
            <a:endCxn id="13" idx="1"/>
          </p:cNvCxnSpPr>
          <p:nvPr/>
        </p:nvCxnSpPr>
        <p:spPr>
          <a:xfrm flipV="1">
            <a:off x="3116525" y="4402698"/>
            <a:ext cx="1452611" cy="78903"/>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endCxn id="22" idx="1"/>
          </p:cNvCxnSpPr>
          <p:nvPr/>
        </p:nvCxnSpPr>
        <p:spPr>
          <a:xfrm>
            <a:off x="3910643" y="5205118"/>
            <a:ext cx="1317414" cy="111678"/>
          </a:xfrm>
          <a:prstGeom prst="straightConnector1">
            <a:avLst/>
          </a:prstGeom>
          <a:ln w="5715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362704" y="4875015"/>
            <a:ext cx="1487303" cy="58540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a:off x="3772786" y="2383800"/>
            <a:ext cx="423953" cy="58540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8" name="文字方塊 17"/>
              <p:cNvSpPr txBox="1"/>
              <p:nvPr/>
            </p:nvSpPr>
            <p:spPr>
              <a:xfrm>
                <a:off x="2310589" y="1793211"/>
                <a:ext cx="299768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800" b="0" i="1" smtClean="0">
                          <a:latin typeface="Cambria Math" panose="02040503050406030204" pitchFamily="18" charset="0"/>
                        </a:rPr>
                        <m:t>𝑤</m:t>
                      </m:r>
                      <m:r>
                        <a:rPr lang="en-US" altLang="zh-TW" sz="2800" b="0" i="1" smtClean="0">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𝑤</m:t>
                      </m:r>
                      <m:r>
                        <a:rPr lang="en-US" altLang="zh-TW" sz="2800" b="0" i="1" smtClean="0">
                          <a:latin typeface="Cambria Math" panose="02040503050406030204" pitchFamily="18" charset="0"/>
                          <a:ea typeface="Cambria Math" panose="02040503050406030204" pitchFamily="18" charset="0"/>
                        </a:rPr>
                        <m:t>−</m:t>
                      </m:r>
                      <m:r>
                        <a:rPr lang="zh-TW" altLang="en-US" sz="2800" b="0" i="1" smtClean="0">
                          <a:latin typeface="Cambria Math" panose="02040503050406030204" pitchFamily="18" charset="0"/>
                          <a:ea typeface="Cambria Math" panose="02040503050406030204" pitchFamily="18" charset="0"/>
                        </a:rPr>
                        <m:t>𝜂𝜕</m:t>
                      </m:r>
                      <m:r>
                        <a:rPr lang="en-US" altLang="zh-TW" sz="2800" b="0" i="1" smtClean="0">
                          <a:latin typeface="Cambria Math" panose="02040503050406030204" pitchFamily="18" charset="0"/>
                          <a:ea typeface="Cambria Math" panose="02040503050406030204" pitchFamily="18" charset="0"/>
                        </a:rPr>
                        <m:t>𝐿</m:t>
                      </m:r>
                      <m:r>
                        <a:rPr lang="zh-TW" altLang="en-US" sz="2800" b="0" i="1" smtClean="0">
                          <a:latin typeface="Cambria Math" panose="02040503050406030204" pitchFamily="18" charset="0"/>
                          <a:ea typeface="Cambria Math" panose="02040503050406030204" pitchFamily="18" charset="0"/>
                        </a:rPr>
                        <m:t>∕</m:t>
                      </m:r>
                      <m:r>
                        <a:rPr lang="zh-TW" altLang="en-US" sz="2800" i="1">
                          <a:latin typeface="Cambria Math" panose="02040503050406030204" pitchFamily="18" charset="0"/>
                          <a:ea typeface="Cambria Math" panose="02040503050406030204" pitchFamily="18" charset="0"/>
                        </a:rPr>
                        <m:t>𝜕</m:t>
                      </m:r>
                      <m:r>
                        <a:rPr lang="en-US" altLang="zh-TW" sz="2800" b="0" i="1" smtClean="0">
                          <a:latin typeface="Cambria Math" panose="02040503050406030204" pitchFamily="18" charset="0"/>
                          <a:ea typeface="Cambria Math" panose="02040503050406030204" pitchFamily="18" charset="0"/>
                        </a:rPr>
                        <m:t>𝑤</m:t>
                      </m:r>
                    </m:oMath>
                  </m:oMathPara>
                </a14:m>
                <a:endParaRPr lang="zh-TW" altLang="en-US" sz="2800" dirty="0"/>
              </a:p>
            </p:txBody>
          </p:sp>
        </mc:Choice>
        <mc:Fallback xmlns="">
          <p:sp>
            <p:nvSpPr>
              <p:cNvPr id="18" name="文字方塊 17"/>
              <p:cNvSpPr txBox="1">
                <a:spLocks noRot="1" noChangeAspect="1" noMove="1" noResize="1" noEditPoints="1" noAdjustHandles="1" noChangeArrowheads="1" noChangeShapeType="1" noTextEdit="1"/>
              </p:cNvSpPr>
              <p:nvPr/>
            </p:nvSpPr>
            <p:spPr>
              <a:xfrm>
                <a:off x="2310589" y="1793211"/>
                <a:ext cx="2997680" cy="430887"/>
              </a:xfrm>
              <a:prstGeom prst="rect">
                <a:avLst/>
              </a:prstGeom>
              <a:blipFill rotWithShape="0">
                <a:blip r:embed="rId7"/>
                <a:stretch>
                  <a:fillRect/>
                </a:stretch>
              </a:blipFill>
            </p:spPr>
            <p:txBody>
              <a:bodyPr/>
              <a:lstStyle/>
              <a:p>
                <a:r>
                  <a:rPr lang="zh-TW" altLang="en-US">
                    <a:noFill/>
                  </a:rPr>
                  <a:t> </a:t>
                </a:r>
              </a:p>
            </p:txBody>
          </p:sp>
        </mc:Fallback>
      </mc:AlternateContent>
      <p:sp>
        <p:nvSpPr>
          <p:cNvPr id="4" name="文字方塊 3"/>
          <p:cNvSpPr txBox="1"/>
          <p:nvPr/>
        </p:nvSpPr>
        <p:spPr>
          <a:xfrm>
            <a:off x="829244" y="1740343"/>
            <a:ext cx="1743893" cy="523220"/>
          </a:xfrm>
          <a:prstGeom prst="rect">
            <a:avLst/>
          </a:prstGeom>
          <a:noFill/>
        </p:spPr>
        <p:txBody>
          <a:bodyPr wrap="square" rtlCol="0">
            <a:spAutoFit/>
          </a:bodyPr>
          <a:lstStyle/>
          <a:p>
            <a:r>
              <a:rPr lang="en-US" altLang="zh-TW" sz="2800" dirty="0"/>
              <a:t>Original:</a:t>
            </a:r>
            <a:endParaRPr lang="zh-TW" altLang="en-US" sz="2800" dirty="0"/>
          </a:p>
        </p:txBody>
      </p:sp>
      <p:sp>
        <p:nvSpPr>
          <p:cNvPr id="20" name="文字方塊 19"/>
          <p:cNvSpPr txBox="1"/>
          <p:nvPr/>
        </p:nvSpPr>
        <p:spPr>
          <a:xfrm>
            <a:off x="699935" y="2431829"/>
            <a:ext cx="1743893" cy="523220"/>
          </a:xfrm>
          <a:prstGeom prst="rect">
            <a:avLst/>
          </a:prstGeom>
          <a:noFill/>
        </p:spPr>
        <p:txBody>
          <a:bodyPr wrap="square" rtlCol="0">
            <a:spAutoFit/>
          </a:bodyPr>
          <a:lstStyle/>
          <a:p>
            <a:r>
              <a:rPr lang="en-US" altLang="zh-TW" sz="2800" dirty="0" err="1"/>
              <a:t>Adagrad</a:t>
            </a:r>
            <a:r>
              <a:rPr lang="en-US" altLang="zh-TW" sz="2800" dirty="0"/>
              <a:t>:</a:t>
            </a:r>
            <a:endParaRPr lang="zh-TW" altLang="en-US" sz="2800" dirty="0"/>
          </a:p>
        </p:txBody>
      </p:sp>
    </p:spTree>
    <p:extLst>
      <p:ext uri="{BB962C8B-B14F-4D97-AF65-F5344CB8AC3E}">
        <p14:creationId xmlns:p14="http://schemas.microsoft.com/office/powerpoint/2010/main" val="1311213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p:bldP spid="13" grpId="0" animBg="1"/>
      <p:bldP spid="22" grpId="0" animBg="1"/>
      <p:bldP spid="28" grpId="0"/>
      <p:bldP spid="29" grpId="0" animBg="1"/>
      <p:bldP spid="35" grpId="0" animBg="1"/>
      <p:bldP spid="39" grpId="0" animBg="1"/>
      <p:bldP spid="18" grpId="0"/>
      <p:bldP spid="4" grpId="0"/>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92328" y="193249"/>
            <a:ext cx="2228460" cy="1325563"/>
          </a:xfrm>
        </p:spPr>
        <p:txBody>
          <a:bodyPr/>
          <a:lstStyle/>
          <a:p>
            <a:r>
              <a:rPr lang="en-US" altLang="zh-TW" dirty="0" err="1"/>
              <a:t>Adagrad</a:t>
            </a:r>
            <a:endParaRPr lang="zh-TW" altLang="en-US" dirty="0"/>
          </a:p>
        </p:txBody>
      </p:sp>
      <p:graphicFrame>
        <p:nvGraphicFramePr>
          <p:cNvPr id="18" name="表格 17"/>
          <p:cNvGraphicFramePr>
            <a:graphicFrameLocks noGrp="1"/>
          </p:cNvGraphicFramePr>
          <p:nvPr>
            <p:extLst/>
          </p:nvPr>
        </p:nvGraphicFramePr>
        <p:xfrm>
          <a:off x="985464" y="1769268"/>
          <a:ext cx="3048000" cy="914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xmlns="" val="20000"/>
                    </a:ext>
                  </a:extLst>
                </a:gridCol>
                <a:gridCol w="1016000">
                  <a:extLst>
                    <a:ext uri="{9D8B030D-6E8A-4147-A177-3AD203B41FA5}">
                      <a16:colId xmlns:a16="http://schemas.microsoft.com/office/drawing/2014/main" xmlns="" val="20001"/>
                    </a:ext>
                  </a:extLst>
                </a:gridCol>
                <a:gridCol w="1016000">
                  <a:extLst>
                    <a:ext uri="{9D8B030D-6E8A-4147-A177-3AD203B41FA5}">
                      <a16:colId xmlns:a16="http://schemas.microsoft.com/office/drawing/2014/main" xmlns="" val="20002"/>
                    </a:ext>
                  </a:extLst>
                </a:gridCol>
              </a:tblGrid>
              <a:tr h="457200">
                <a:tc>
                  <a:txBody>
                    <a:bodyPr/>
                    <a:lstStyle/>
                    <a:p>
                      <a:pPr algn="ctr"/>
                      <a:r>
                        <a:rPr lang="en-US" altLang="zh-TW" sz="2400" dirty="0"/>
                        <a:t>g</a:t>
                      </a:r>
                      <a:r>
                        <a:rPr lang="en-US" altLang="zh-TW" sz="2400" baseline="30000" dirty="0"/>
                        <a:t>0</a:t>
                      </a:r>
                      <a:endParaRPr lang="zh-TW" altLang="en-US" sz="2400" baseline="30000" dirty="0"/>
                    </a:p>
                  </a:txBody>
                  <a:tcPr anchor="ctr"/>
                </a:tc>
                <a:tc>
                  <a:txBody>
                    <a:bodyPr/>
                    <a:lstStyle/>
                    <a:p>
                      <a:pPr algn="ctr"/>
                      <a:r>
                        <a:rPr lang="en-US" altLang="zh-TW" sz="2400" dirty="0"/>
                        <a:t>g</a:t>
                      </a:r>
                      <a:r>
                        <a:rPr lang="en-US" altLang="zh-TW" sz="2400" b="1" kern="1200" baseline="30000" dirty="0">
                          <a:solidFill>
                            <a:schemeClr val="lt1"/>
                          </a:solidFill>
                          <a:latin typeface="+mn-lt"/>
                          <a:ea typeface="+mn-ea"/>
                          <a:cs typeface="+mn-cs"/>
                        </a:rPr>
                        <a:t>1</a:t>
                      </a:r>
                      <a:endParaRPr lang="zh-TW" altLang="en-US" sz="2400" b="1" kern="1200" baseline="30000" dirty="0">
                        <a:solidFill>
                          <a:schemeClr val="lt1"/>
                        </a:solidFill>
                        <a:latin typeface="+mn-lt"/>
                        <a:ea typeface="+mn-ea"/>
                        <a:cs typeface="+mn-cs"/>
                      </a:endParaRPr>
                    </a:p>
                  </a:txBody>
                  <a:tcPr anchor="ctr"/>
                </a:tc>
                <a:tc>
                  <a:txBody>
                    <a:bodyPr/>
                    <a:lstStyle/>
                    <a:p>
                      <a:pPr algn="ctr"/>
                      <a:r>
                        <a:rPr lang="en-US" altLang="zh-TW" sz="2400" dirty="0"/>
                        <a:t>……</a:t>
                      </a:r>
                      <a:endParaRPr lang="zh-TW" altLang="en-US" sz="2400" dirty="0"/>
                    </a:p>
                  </a:txBody>
                  <a:tcPr anchor="ctr"/>
                </a:tc>
                <a:extLst>
                  <a:ext uri="{0D108BD9-81ED-4DB2-BD59-A6C34878D82A}">
                    <a16:rowId xmlns:a16="http://schemas.microsoft.com/office/drawing/2014/main" xmlns="" val="10000"/>
                  </a:ext>
                </a:extLst>
              </a:tr>
              <a:tr h="457200">
                <a:tc>
                  <a:txBody>
                    <a:bodyPr/>
                    <a:lstStyle/>
                    <a:p>
                      <a:pPr algn="ctr"/>
                      <a:r>
                        <a:rPr lang="en-US" altLang="zh-TW" sz="2400" dirty="0"/>
                        <a:t>0.1</a:t>
                      </a:r>
                      <a:endParaRPr lang="zh-TW" altLang="en-US" sz="2400" dirty="0"/>
                    </a:p>
                  </a:txBody>
                  <a:tcPr anchor="ctr"/>
                </a:tc>
                <a:tc>
                  <a:txBody>
                    <a:bodyPr/>
                    <a:lstStyle/>
                    <a:p>
                      <a:pPr algn="ctr"/>
                      <a:r>
                        <a:rPr lang="en-US" altLang="zh-TW" sz="2400" dirty="0"/>
                        <a:t>0.2</a:t>
                      </a:r>
                      <a:endParaRPr lang="zh-TW" altLang="en-US" sz="2400" dirty="0"/>
                    </a:p>
                  </a:txBody>
                  <a:tcPr anchor="ctr"/>
                </a:tc>
                <a:tc>
                  <a:txBody>
                    <a:bodyPr/>
                    <a:lstStyle/>
                    <a:p>
                      <a:pPr algn="ctr"/>
                      <a:r>
                        <a:rPr lang="en-US" altLang="zh-TW" sz="2400" dirty="0"/>
                        <a:t>……</a:t>
                      </a:r>
                      <a:endParaRPr lang="zh-TW" altLang="en-US" sz="2400" dirty="0"/>
                    </a:p>
                  </a:txBody>
                  <a:tcPr anchor="ctr"/>
                </a:tc>
                <a:extLst>
                  <a:ext uri="{0D108BD9-81ED-4DB2-BD59-A6C34878D82A}">
                    <a16:rowId xmlns:a16="http://schemas.microsoft.com/office/drawing/2014/main" xmlns="" val="10001"/>
                  </a:ext>
                </a:extLst>
              </a:tr>
            </a:tbl>
          </a:graphicData>
        </a:graphic>
      </p:graphicFrame>
      <p:graphicFrame>
        <p:nvGraphicFramePr>
          <p:cNvPr id="10" name="表格 9"/>
          <p:cNvGraphicFramePr>
            <a:graphicFrameLocks noGrp="1"/>
          </p:cNvGraphicFramePr>
          <p:nvPr>
            <p:extLst/>
          </p:nvPr>
        </p:nvGraphicFramePr>
        <p:xfrm>
          <a:off x="5176590" y="1752794"/>
          <a:ext cx="3048000" cy="91440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xmlns="" val="20000"/>
                    </a:ext>
                  </a:extLst>
                </a:gridCol>
                <a:gridCol w="1016000">
                  <a:extLst>
                    <a:ext uri="{9D8B030D-6E8A-4147-A177-3AD203B41FA5}">
                      <a16:colId xmlns:a16="http://schemas.microsoft.com/office/drawing/2014/main" xmlns="" val="20001"/>
                    </a:ext>
                  </a:extLst>
                </a:gridCol>
                <a:gridCol w="1016000">
                  <a:extLst>
                    <a:ext uri="{9D8B030D-6E8A-4147-A177-3AD203B41FA5}">
                      <a16:colId xmlns:a16="http://schemas.microsoft.com/office/drawing/2014/main" xmlns="" val="20002"/>
                    </a:ext>
                  </a:extLst>
                </a:gridCol>
              </a:tblGrid>
              <a:tr h="457200">
                <a:tc>
                  <a:txBody>
                    <a:bodyPr/>
                    <a:lstStyle/>
                    <a:p>
                      <a:pPr algn="ctr"/>
                      <a:r>
                        <a:rPr lang="en-US" altLang="zh-TW" sz="2400" dirty="0"/>
                        <a:t>g</a:t>
                      </a:r>
                      <a:r>
                        <a:rPr lang="en-US" altLang="zh-TW" sz="2400" baseline="30000" dirty="0"/>
                        <a:t>0</a:t>
                      </a:r>
                      <a:endParaRPr lang="zh-TW" altLang="en-US" sz="2400" baseline="30000" dirty="0"/>
                    </a:p>
                  </a:txBody>
                  <a:tcPr anchor="ctr"/>
                </a:tc>
                <a:tc>
                  <a:txBody>
                    <a:bodyPr/>
                    <a:lstStyle/>
                    <a:p>
                      <a:pPr algn="ctr"/>
                      <a:r>
                        <a:rPr lang="en-US" altLang="zh-TW" sz="2400" dirty="0"/>
                        <a:t>g</a:t>
                      </a:r>
                      <a:r>
                        <a:rPr lang="en-US" altLang="zh-TW" sz="2400" b="1" kern="1200" baseline="30000" dirty="0">
                          <a:solidFill>
                            <a:schemeClr val="lt1"/>
                          </a:solidFill>
                          <a:latin typeface="+mn-lt"/>
                          <a:ea typeface="+mn-ea"/>
                          <a:cs typeface="+mn-cs"/>
                        </a:rPr>
                        <a:t>1</a:t>
                      </a:r>
                      <a:endParaRPr lang="zh-TW" altLang="en-US" sz="2400" b="1" kern="1200" baseline="30000" dirty="0">
                        <a:solidFill>
                          <a:schemeClr val="lt1"/>
                        </a:solidFill>
                        <a:latin typeface="+mn-lt"/>
                        <a:ea typeface="+mn-ea"/>
                        <a:cs typeface="+mn-cs"/>
                      </a:endParaRPr>
                    </a:p>
                  </a:txBody>
                  <a:tcPr anchor="ctr"/>
                </a:tc>
                <a:tc>
                  <a:txBody>
                    <a:bodyPr/>
                    <a:lstStyle/>
                    <a:p>
                      <a:pPr algn="ctr"/>
                      <a:r>
                        <a:rPr lang="en-US" altLang="zh-TW" sz="2400" dirty="0"/>
                        <a:t>……</a:t>
                      </a:r>
                      <a:endParaRPr lang="zh-TW" altLang="en-US" sz="2400" dirty="0"/>
                    </a:p>
                  </a:txBody>
                  <a:tcPr anchor="ctr"/>
                </a:tc>
                <a:extLst>
                  <a:ext uri="{0D108BD9-81ED-4DB2-BD59-A6C34878D82A}">
                    <a16:rowId xmlns:a16="http://schemas.microsoft.com/office/drawing/2014/main" xmlns="" val="10000"/>
                  </a:ext>
                </a:extLst>
              </a:tr>
              <a:tr h="457200">
                <a:tc>
                  <a:txBody>
                    <a:bodyPr/>
                    <a:lstStyle/>
                    <a:p>
                      <a:pPr algn="ctr"/>
                      <a:r>
                        <a:rPr lang="en-US" altLang="zh-TW" sz="2400" dirty="0"/>
                        <a:t>20.0</a:t>
                      </a:r>
                      <a:endParaRPr lang="zh-TW" altLang="en-US" sz="2400" dirty="0"/>
                    </a:p>
                  </a:txBody>
                  <a:tcPr anchor="ctr"/>
                </a:tc>
                <a:tc>
                  <a:txBody>
                    <a:bodyPr/>
                    <a:lstStyle/>
                    <a:p>
                      <a:pPr algn="ctr"/>
                      <a:r>
                        <a:rPr lang="en-US" altLang="zh-TW" sz="2400" dirty="0"/>
                        <a:t>10.0</a:t>
                      </a:r>
                      <a:endParaRPr lang="zh-TW" altLang="en-US" sz="2400" dirty="0"/>
                    </a:p>
                  </a:txBody>
                  <a:tcPr anchor="ctr"/>
                </a:tc>
                <a:tc>
                  <a:txBody>
                    <a:bodyPr/>
                    <a:lstStyle/>
                    <a:p>
                      <a:pPr algn="ctr"/>
                      <a:r>
                        <a:rPr lang="en-US" altLang="zh-TW" sz="2400" dirty="0"/>
                        <a:t>……</a:t>
                      </a:r>
                      <a:endParaRPr lang="zh-TW" altLang="en-US" sz="2400" dirty="0"/>
                    </a:p>
                  </a:txBody>
                  <a:tcPr anchor="ctr"/>
                </a:tc>
                <a:extLst>
                  <a:ext uri="{0D108BD9-81ED-4DB2-BD59-A6C34878D82A}">
                    <a16:rowId xmlns:a16="http://schemas.microsoft.com/office/drawing/2014/main" xmlns="" val="10001"/>
                  </a:ext>
                </a:extLst>
              </a:tr>
            </a:tbl>
          </a:graphicData>
        </a:graphic>
      </p:graphicFrame>
      <p:sp>
        <p:nvSpPr>
          <p:cNvPr id="4" name="文字方塊 3"/>
          <p:cNvSpPr txBox="1"/>
          <p:nvPr/>
        </p:nvSpPr>
        <p:spPr>
          <a:xfrm>
            <a:off x="326781" y="4940093"/>
            <a:ext cx="2244859" cy="523220"/>
          </a:xfrm>
          <a:prstGeom prst="rect">
            <a:avLst/>
          </a:prstGeom>
          <a:noFill/>
        </p:spPr>
        <p:txBody>
          <a:bodyPr wrap="square" rtlCol="0">
            <a:spAutoFit/>
          </a:bodyPr>
          <a:lstStyle/>
          <a:p>
            <a:r>
              <a:rPr lang="en-US" altLang="zh-TW" sz="2800" b="1" i="1" u="sng" dirty="0"/>
              <a:t>Observation:</a:t>
            </a:r>
            <a:endParaRPr lang="zh-TW" altLang="en-US" sz="2800" b="1" i="1" u="sng" dirty="0"/>
          </a:p>
        </p:txBody>
      </p:sp>
      <p:sp>
        <p:nvSpPr>
          <p:cNvPr id="5" name="文字方塊 4"/>
          <p:cNvSpPr txBox="1"/>
          <p:nvPr/>
        </p:nvSpPr>
        <p:spPr>
          <a:xfrm>
            <a:off x="2441093" y="4944841"/>
            <a:ext cx="5486400" cy="954107"/>
          </a:xfrm>
          <a:prstGeom prst="rect">
            <a:avLst/>
          </a:prstGeom>
          <a:noFill/>
        </p:spPr>
        <p:txBody>
          <a:bodyPr wrap="square" rtlCol="0">
            <a:spAutoFit/>
          </a:bodyPr>
          <a:lstStyle/>
          <a:p>
            <a:r>
              <a:rPr lang="en-US" altLang="zh-TW" sz="2800" dirty="0"/>
              <a:t>1. Learning rate is smaller and smaller for all parameters</a:t>
            </a:r>
            <a:endParaRPr lang="zh-TW" altLang="en-US" sz="2800" dirty="0"/>
          </a:p>
        </p:txBody>
      </p:sp>
      <p:sp>
        <p:nvSpPr>
          <p:cNvPr id="13" name="文字方塊 12"/>
          <p:cNvSpPr txBox="1"/>
          <p:nvPr/>
        </p:nvSpPr>
        <p:spPr>
          <a:xfrm>
            <a:off x="2441093" y="5834845"/>
            <a:ext cx="5486400" cy="954107"/>
          </a:xfrm>
          <a:prstGeom prst="rect">
            <a:avLst/>
          </a:prstGeom>
          <a:noFill/>
        </p:spPr>
        <p:txBody>
          <a:bodyPr wrap="square" rtlCol="0">
            <a:spAutoFit/>
          </a:bodyPr>
          <a:lstStyle/>
          <a:p>
            <a:r>
              <a:rPr lang="en-US" altLang="zh-TW" sz="2800" dirty="0"/>
              <a:t>2. Smaller derivatives, larger learning rate, and vice versa</a:t>
            </a:r>
            <a:endParaRPr lang="zh-TW" altLang="en-US" sz="2800" dirty="0"/>
          </a:p>
        </p:txBody>
      </p:sp>
      <mc:AlternateContent xmlns:mc="http://schemas.openxmlformats.org/markup-compatibility/2006" xmlns:a14="http://schemas.microsoft.com/office/drawing/2010/main">
        <mc:Choice Requires="a14">
          <p:sp>
            <p:nvSpPr>
              <p:cNvPr id="16" name="文字方塊 15"/>
              <p:cNvSpPr txBox="1"/>
              <p:nvPr/>
            </p:nvSpPr>
            <p:spPr>
              <a:xfrm>
                <a:off x="679897" y="3241635"/>
                <a:ext cx="1570652" cy="701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ad>
                            <m:radPr>
                              <m:degHide m:val="on"/>
                              <m:ctrlPr>
                                <a:rPr lang="en-US" altLang="zh-TW" sz="2400" i="1">
                                  <a:latin typeface="Cambria Math" panose="02040503050406030204" pitchFamily="18" charset="0"/>
                                </a:rPr>
                              </m:ctrlPr>
                            </m:radPr>
                            <m:deg/>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0.1</m:t>
                                  </m:r>
                                </m:e>
                                <m:sup>
                                  <m:r>
                                    <a:rPr lang="en-US" altLang="zh-TW" sz="2400" b="0" i="1" smtClean="0">
                                      <a:latin typeface="Cambria Math" panose="02040503050406030204" pitchFamily="18" charset="0"/>
                                    </a:rPr>
                                    <m:t>2</m:t>
                                  </m:r>
                                </m:sup>
                              </m:sSup>
                            </m:e>
                          </m:rad>
                        </m:den>
                      </m:f>
                    </m:oMath>
                  </m:oMathPara>
                </a14:m>
                <a:endParaRPr lang="zh-TW" altLang="en-US" sz="2400" dirty="0"/>
              </a:p>
            </p:txBody>
          </p:sp>
        </mc:Choice>
        <mc:Fallback xmlns="">
          <p:sp>
            <p:nvSpPr>
              <p:cNvPr id="16" name="文字方塊 15"/>
              <p:cNvSpPr txBox="1">
                <a:spLocks noRot="1" noChangeAspect="1" noMove="1" noResize="1" noEditPoints="1" noAdjustHandles="1" noChangeArrowheads="1" noChangeShapeType="1" noTextEdit="1"/>
              </p:cNvSpPr>
              <p:nvPr/>
            </p:nvSpPr>
            <p:spPr>
              <a:xfrm>
                <a:off x="679897" y="3241635"/>
                <a:ext cx="1570652" cy="701474"/>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9" name="文字方塊 18"/>
              <p:cNvSpPr txBox="1"/>
              <p:nvPr/>
            </p:nvSpPr>
            <p:spPr>
              <a:xfrm>
                <a:off x="1050136" y="4076512"/>
                <a:ext cx="1570652" cy="701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ad>
                            <m:radPr>
                              <m:degHide m:val="on"/>
                              <m:ctrlPr>
                                <a:rPr lang="en-US" altLang="zh-TW" sz="2400" i="1">
                                  <a:latin typeface="Cambria Math" panose="02040503050406030204" pitchFamily="18" charset="0"/>
                                </a:rPr>
                              </m:ctrlPr>
                            </m:radPr>
                            <m:deg/>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0.1</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i="1">
                                      <a:latin typeface="Cambria Math" panose="02040503050406030204" pitchFamily="18" charset="0"/>
                                    </a:rPr>
                                    <m:t>0.</m:t>
                                  </m:r>
                                  <m:r>
                                    <a:rPr lang="en-US" altLang="zh-TW" sz="2400" b="0" i="1" smtClean="0">
                                      <a:latin typeface="Cambria Math" panose="02040503050406030204" pitchFamily="18" charset="0"/>
                                    </a:rPr>
                                    <m:t>2</m:t>
                                  </m:r>
                                </m:e>
                                <m:sup>
                                  <m:r>
                                    <a:rPr lang="en-US" altLang="zh-TW" sz="2400" i="1">
                                      <a:latin typeface="Cambria Math" panose="02040503050406030204" pitchFamily="18" charset="0"/>
                                    </a:rPr>
                                    <m:t>2</m:t>
                                  </m:r>
                                </m:sup>
                              </m:sSup>
                            </m:e>
                          </m:rad>
                        </m:den>
                      </m:f>
                    </m:oMath>
                  </m:oMathPara>
                </a14:m>
                <a:endParaRPr lang="zh-TW" altLang="en-US" sz="2400" dirty="0"/>
              </a:p>
            </p:txBody>
          </p:sp>
        </mc:Choice>
        <mc:Fallback xmlns="">
          <p:sp>
            <p:nvSpPr>
              <p:cNvPr id="19" name="文字方塊 18"/>
              <p:cNvSpPr txBox="1">
                <a:spLocks noRot="1" noChangeAspect="1" noMove="1" noResize="1" noEditPoints="1" noAdjustHandles="1" noChangeArrowheads="1" noChangeShapeType="1" noTextEdit="1"/>
              </p:cNvSpPr>
              <p:nvPr/>
            </p:nvSpPr>
            <p:spPr>
              <a:xfrm>
                <a:off x="1050136" y="4076512"/>
                <a:ext cx="1570652" cy="701474"/>
              </a:xfrm>
              <a:prstGeom prst="rect">
                <a:avLst/>
              </a:prstGeom>
              <a:blipFill rotWithShape="0">
                <a:blip r:embed="rId4"/>
                <a:stretch>
                  <a:fillRect r="-503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3" name="文字方塊 22"/>
              <p:cNvSpPr txBox="1"/>
              <p:nvPr/>
            </p:nvSpPr>
            <p:spPr>
              <a:xfrm>
                <a:off x="5166200" y="3294493"/>
                <a:ext cx="1570652" cy="701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ad>
                            <m:radPr>
                              <m:degHide m:val="on"/>
                              <m:ctrlPr>
                                <a:rPr lang="en-US" altLang="zh-TW" sz="2400" i="1">
                                  <a:latin typeface="Cambria Math" panose="02040503050406030204" pitchFamily="18" charset="0"/>
                                </a:rPr>
                              </m:ctrlPr>
                            </m:radPr>
                            <m:deg/>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20</m:t>
                                  </m:r>
                                </m:e>
                                <m:sup>
                                  <m:r>
                                    <a:rPr lang="en-US" altLang="zh-TW" sz="2400" b="0" i="1" smtClean="0">
                                      <a:latin typeface="Cambria Math" panose="02040503050406030204" pitchFamily="18" charset="0"/>
                                    </a:rPr>
                                    <m:t>2</m:t>
                                  </m:r>
                                </m:sup>
                              </m:sSup>
                            </m:e>
                          </m:rad>
                        </m:den>
                      </m:f>
                    </m:oMath>
                  </m:oMathPara>
                </a14:m>
                <a:endParaRPr lang="zh-TW" altLang="en-US" sz="2400" dirty="0"/>
              </a:p>
            </p:txBody>
          </p:sp>
        </mc:Choice>
        <mc:Fallback xmlns="">
          <p:sp>
            <p:nvSpPr>
              <p:cNvPr id="23" name="文字方塊 22"/>
              <p:cNvSpPr txBox="1">
                <a:spLocks noRot="1" noChangeAspect="1" noMove="1" noResize="1" noEditPoints="1" noAdjustHandles="1" noChangeArrowheads="1" noChangeShapeType="1" noTextEdit="1"/>
              </p:cNvSpPr>
              <p:nvPr/>
            </p:nvSpPr>
            <p:spPr>
              <a:xfrm>
                <a:off x="5166200" y="3294493"/>
                <a:ext cx="1570652" cy="701474"/>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4" name="文字方塊 23"/>
              <p:cNvSpPr txBox="1"/>
              <p:nvPr/>
            </p:nvSpPr>
            <p:spPr>
              <a:xfrm>
                <a:off x="5490662" y="4072036"/>
                <a:ext cx="1570652" cy="7014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ad>
                            <m:radPr>
                              <m:degHide m:val="on"/>
                              <m:ctrlPr>
                                <a:rPr lang="en-US" altLang="zh-TW" sz="2400" i="1">
                                  <a:latin typeface="Cambria Math" panose="02040503050406030204" pitchFamily="18" charset="0"/>
                                </a:rPr>
                              </m:ctrlPr>
                            </m:radPr>
                            <m:deg/>
                            <m:e>
                              <m:sSup>
                                <m:sSupPr>
                                  <m:ctrlPr>
                                    <a:rPr lang="en-US" altLang="zh-TW" sz="2400" i="1" smtClean="0">
                                      <a:latin typeface="Cambria Math" panose="02040503050406030204" pitchFamily="18" charset="0"/>
                                    </a:rPr>
                                  </m:ctrlPr>
                                </m:sSupPr>
                                <m:e>
                                  <m:r>
                                    <a:rPr lang="en-US" altLang="zh-TW" sz="2400" b="0" i="1" smtClean="0">
                                      <a:latin typeface="Cambria Math" panose="02040503050406030204" pitchFamily="18" charset="0"/>
                                    </a:rPr>
                                    <m:t>20</m:t>
                                  </m:r>
                                </m:e>
                                <m:sup>
                                  <m:r>
                                    <a:rPr lang="en-US" altLang="zh-TW" sz="2400" b="0" i="1" smtClean="0">
                                      <a:latin typeface="Cambria Math" panose="02040503050406030204" pitchFamily="18" charset="0"/>
                                    </a:rPr>
                                    <m:t>2</m:t>
                                  </m:r>
                                </m:sup>
                              </m:sSup>
                              <m:r>
                                <a:rPr lang="en-US" altLang="zh-TW" sz="2400" b="0" i="1" smtClean="0">
                                  <a:latin typeface="Cambria Math" panose="02040503050406030204" pitchFamily="18" charset="0"/>
                                </a:rPr>
                                <m:t>+</m:t>
                              </m:r>
                              <m:sSup>
                                <m:sSupPr>
                                  <m:ctrlPr>
                                    <a:rPr lang="en-US" altLang="zh-TW" sz="2400" i="1">
                                      <a:latin typeface="Cambria Math" panose="02040503050406030204" pitchFamily="18" charset="0"/>
                                    </a:rPr>
                                  </m:ctrlPr>
                                </m:sSupPr>
                                <m:e>
                                  <m:r>
                                    <a:rPr lang="en-US" altLang="zh-TW" sz="2400" b="0" i="1" smtClean="0">
                                      <a:latin typeface="Cambria Math" panose="02040503050406030204" pitchFamily="18" charset="0"/>
                                    </a:rPr>
                                    <m:t>10</m:t>
                                  </m:r>
                                </m:e>
                                <m:sup>
                                  <m:r>
                                    <a:rPr lang="en-US" altLang="zh-TW" sz="2400" i="1">
                                      <a:latin typeface="Cambria Math" panose="02040503050406030204" pitchFamily="18" charset="0"/>
                                    </a:rPr>
                                    <m:t>2</m:t>
                                  </m:r>
                                </m:sup>
                              </m:sSup>
                            </m:e>
                          </m:rad>
                        </m:den>
                      </m:f>
                    </m:oMath>
                  </m:oMathPara>
                </a14:m>
                <a:endParaRPr lang="zh-TW" altLang="en-US" sz="2400" dirty="0"/>
              </a:p>
            </p:txBody>
          </p:sp>
        </mc:Choice>
        <mc:Fallback xmlns="">
          <p:sp>
            <p:nvSpPr>
              <p:cNvPr id="24" name="文字方塊 23"/>
              <p:cNvSpPr txBox="1">
                <a:spLocks noRot="1" noChangeAspect="1" noMove="1" noResize="1" noEditPoints="1" noAdjustHandles="1" noChangeArrowheads="1" noChangeShapeType="1" noTextEdit="1"/>
              </p:cNvSpPr>
              <p:nvPr/>
            </p:nvSpPr>
            <p:spPr>
              <a:xfrm>
                <a:off x="5490662" y="4072036"/>
                <a:ext cx="1570652" cy="701474"/>
              </a:xfrm>
              <a:prstGeom prst="rect">
                <a:avLst/>
              </a:prstGeom>
              <a:blipFill rotWithShape="0">
                <a:blip r:embed="rId6"/>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5" name="文字方塊 24"/>
              <p:cNvSpPr txBox="1"/>
              <p:nvPr/>
            </p:nvSpPr>
            <p:spPr>
              <a:xfrm>
                <a:off x="2448125" y="3291475"/>
                <a:ext cx="1570652" cy="632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
                            <a:rPr lang="en-US" altLang="zh-TW" sz="2400" i="1" smtClean="0">
                              <a:latin typeface="Cambria Math" panose="02040503050406030204" pitchFamily="18" charset="0"/>
                            </a:rPr>
                            <m:t>0</m:t>
                          </m:r>
                          <m:r>
                            <a:rPr lang="en-US" altLang="zh-TW" sz="2400" b="0" i="1" smtClean="0">
                              <a:latin typeface="Cambria Math" panose="02040503050406030204" pitchFamily="18" charset="0"/>
                            </a:rPr>
                            <m:t>.1</m:t>
                          </m:r>
                        </m:den>
                      </m:f>
                    </m:oMath>
                  </m:oMathPara>
                </a14:m>
                <a:endParaRPr lang="zh-TW" altLang="en-US" sz="2400" dirty="0"/>
              </a:p>
            </p:txBody>
          </p:sp>
        </mc:Choice>
        <mc:Fallback xmlns="">
          <p:sp>
            <p:nvSpPr>
              <p:cNvPr id="25" name="文字方塊 24"/>
              <p:cNvSpPr txBox="1">
                <a:spLocks noRot="1" noChangeAspect="1" noMove="1" noResize="1" noEditPoints="1" noAdjustHandles="1" noChangeArrowheads="1" noChangeShapeType="1" noTextEdit="1"/>
              </p:cNvSpPr>
              <p:nvPr/>
            </p:nvSpPr>
            <p:spPr>
              <a:xfrm>
                <a:off x="2448125" y="3291475"/>
                <a:ext cx="1570652" cy="632353"/>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6" name="文字方塊 25"/>
              <p:cNvSpPr txBox="1"/>
              <p:nvPr/>
            </p:nvSpPr>
            <p:spPr>
              <a:xfrm>
                <a:off x="2539183" y="4134243"/>
                <a:ext cx="1570652" cy="632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
                            <a:rPr lang="en-US" altLang="zh-TW" sz="2400" i="1" smtClean="0">
                              <a:latin typeface="Cambria Math" panose="02040503050406030204" pitchFamily="18" charset="0"/>
                            </a:rPr>
                            <m:t>0</m:t>
                          </m:r>
                          <m:r>
                            <a:rPr lang="en-US" altLang="zh-TW" sz="2400" b="0" i="1" smtClean="0">
                              <a:latin typeface="Cambria Math" panose="02040503050406030204" pitchFamily="18" charset="0"/>
                            </a:rPr>
                            <m:t>.22</m:t>
                          </m:r>
                        </m:den>
                      </m:f>
                    </m:oMath>
                  </m:oMathPara>
                </a14:m>
                <a:endParaRPr lang="zh-TW" altLang="en-US" sz="2400" dirty="0"/>
              </a:p>
            </p:txBody>
          </p:sp>
        </mc:Choice>
        <mc:Fallback xmlns="">
          <p:sp>
            <p:nvSpPr>
              <p:cNvPr id="26" name="文字方塊 25"/>
              <p:cNvSpPr txBox="1">
                <a:spLocks noRot="1" noChangeAspect="1" noMove="1" noResize="1" noEditPoints="1" noAdjustHandles="1" noChangeArrowheads="1" noChangeShapeType="1" noTextEdit="1"/>
              </p:cNvSpPr>
              <p:nvPr/>
            </p:nvSpPr>
            <p:spPr>
              <a:xfrm>
                <a:off x="2539183" y="4134243"/>
                <a:ext cx="1570652" cy="632353"/>
              </a:xfrm>
              <a:prstGeom prst="rect">
                <a:avLst/>
              </a:prstGeom>
              <a:blipFill rotWithShape="0">
                <a:blip r:embed="rId8"/>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7" name="文字方塊 26"/>
              <p:cNvSpPr txBox="1"/>
              <p:nvPr/>
            </p:nvSpPr>
            <p:spPr>
              <a:xfrm>
                <a:off x="6711902" y="3343742"/>
                <a:ext cx="1570652" cy="632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
                            <a:rPr lang="en-US" altLang="zh-TW" sz="2400" b="0" i="1" smtClean="0">
                              <a:latin typeface="Cambria Math" panose="02040503050406030204" pitchFamily="18" charset="0"/>
                            </a:rPr>
                            <m:t>20</m:t>
                          </m:r>
                        </m:den>
                      </m:f>
                    </m:oMath>
                  </m:oMathPara>
                </a14:m>
                <a:endParaRPr lang="zh-TW" altLang="en-US" sz="2400" dirty="0"/>
              </a:p>
            </p:txBody>
          </p:sp>
        </mc:Choice>
        <mc:Fallback xmlns="">
          <p:sp>
            <p:nvSpPr>
              <p:cNvPr id="27" name="文字方塊 26"/>
              <p:cNvSpPr txBox="1">
                <a:spLocks noRot="1" noChangeAspect="1" noMove="1" noResize="1" noEditPoints="1" noAdjustHandles="1" noChangeArrowheads="1" noChangeShapeType="1" noTextEdit="1"/>
              </p:cNvSpPr>
              <p:nvPr/>
            </p:nvSpPr>
            <p:spPr>
              <a:xfrm>
                <a:off x="6711902" y="3343742"/>
                <a:ext cx="1570652" cy="632353"/>
              </a:xfrm>
              <a:prstGeom prst="rect">
                <a:avLst/>
              </a:prstGeom>
              <a:blipFill rotWithShape="0">
                <a:blip r:embed="rId9"/>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8" name="文字方塊 27"/>
              <p:cNvSpPr txBox="1"/>
              <p:nvPr/>
            </p:nvSpPr>
            <p:spPr>
              <a:xfrm>
                <a:off x="6756478" y="4162883"/>
                <a:ext cx="1570652" cy="6323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m:t>
                      </m:r>
                      <m:f>
                        <m:fPr>
                          <m:ctrlPr>
                            <a:rPr lang="en-US" altLang="zh-TW" sz="2400" b="0" i="1" smtClean="0">
                              <a:latin typeface="Cambria Math" panose="02040503050406030204" pitchFamily="18" charset="0"/>
                            </a:rPr>
                          </m:ctrlPr>
                        </m:fPr>
                        <m:num>
                          <m:r>
                            <a:rPr lang="zh-TW" altLang="en-US" sz="2400" i="1">
                              <a:latin typeface="Cambria Math" panose="02040503050406030204" pitchFamily="18" charset="0"/>
                            </a:rPr>
                            <m:t>𝜂</m:t>
                          </m:r>
                        </m:num>
                        <m:den>
                          <m:r>
                            <a:rPr lang="en-US" altLang="zh-TW" sz="2400" b="0" i="1" smtClean="0">
                              <a:latin typeface="Cambria Math" panose="02040503050406030204" pitchFamily="18" charset="0"/>
                            </a:rPr>
                            <m:t>22</m:t>
                          </m:r>
                        </m:den>
                      </m:f>
                    </m:oMath>
                  </m:oMathPara>
                </a14:m>
                <a:endParaRPr lang="zh-TW" altLang="en-US" sz="2400" dirty="0"/>
              </a:p>
            </p:txBody>
          </p:sp>
        </mc:Choice>
        <mc:Fallback xmlns="">
          <p:sp>
            <p:nvSpPr>
              <p:cNvPr id="28" name="文字方塊 27"/>
              <p:cNvSpPr txBox="1">
                <a:spLocks noRot="1" noChangeAspect="1" noMove="1" noResize="1" noEditPoints="1" noAdjustHandles="1" noChangeArrowheads="1" noChangeShapeType="1" noTextEdit="1"/>
              </p:cNvSpPr>
              <p:nvPr/>
            </p:nvSpPr>
            <p:spPr>
              <a:xfrm>
                <a:off x="6756478" y="4162883"/>
                <a:ext cx="1570652" cy="632353"/>
              </a:xfrm>
              <a:prstGeom prst="rect">
                <a:avLst/>
              </a:prstGeom>
              <a:blipFill rotWithShape="0">
                <a:blip r:embed="rId10"/>
                <a:stretch>
                  <a:fillRect/>
                </a:stretch>
              </a:blipFill>
            </p:spPr>
            <p:txBody>
              <a:bodyPr/>
              <a:lstStyle/>
              <a:p>
                <a:r>
                  <a:rPr lang="zh-TW" altLang="en-US">
                    <a:noFill/>
                  </a:rPr>
                  <a:t> </a:t>
                </a:r>
              </a:p>
            </p:txBody>
          </p:sp>
        </mc:Fallback>
      </mc:AlternateContent>
      <p:cxnSp>
        <p:nvCxnSpPr>
          <p:cNvPr id="7" name="直線單箭頭接點 6"/>
          <p:cNvCxnSpPr/>
          <p:nvPr/>
        </p:nvCxnSpPr>
        <p:spPr>
          <a:xfrm>
            <a:off x="3958305" y="3387139"/>
            <a:ext cx="0" cy="136979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線單箭頭接點 28"/>
          <p:cNvCxnSpPr/>
          <p:nvPr/>
        </p:nvCxnSpPr>
        <p:spPr>
          <a:xfrm>
            <a:off x="8179022" y="3343742"/>
            <a:ext cx="0" cy="1369794"/>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線單箭頭接點 29"/>
          <p:cNvCxnSpPr/>
          <p:nvPr/>
        </p:nvCxnSpPr>
        <p:spPr>
          <a:xfrm flipH="1">
            <a:off x="4335678" y="4568011"/>
            <a:ext cx="870668" cy="0"/>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直線單箭頭接點 30"/>
          <p:cNvCxnSpPr/>
          <p:nvPr/>
        </p:nvCxnSpPr>
        <p:spPr>
          <a:xfrm flipH="1">
            <a:off x="4363886" y="3710717"/>
            <a:ext cx="870668" cy="0"/>
          </a:xfrm>
          <a:prstGeom prst="straightConnector1">
            <a:avLst/>
          </a:prstGeom>
          <a:ln w="5715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916300" y="6034405"/>
            <a:ext cx="1262722" cy="539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TW" sz="2800" dirty="0"/>
              <a:t>Why?</a:t>
            </a:r>
            <a:endParaRPr lang="zh-TW" altLang="en-US" sz="2800" dirty="0"/>
          </a:p>
        </p:txBody>
      </p:sp>
      <p:grpSp>
        <p:nvGrpSpPr>
          <p:cNvPr id="9" name="群組 8"/>
          <p:cNvGrpSpPr/>
          <p:nvPr/>
        </p:nvGrpSpPr>
        <p:grpSpPr>
          <a:xfrm>
            <a:off x="5862138" y="213100"/>
            <a:ext cx="3257876" cy="1468758"/>
            <a:chOff x="4572000" y="382381"/>
            <a:chExt cx="3257876" cy="1468758"/>
          </a:xfrm>
        </p:grpSpPr>
        <p:sp>
          <p:nvSpPr>
            <p:cNvPr id="14" name="矩形 13"/>
            <p:cNvSpPr/>
            <p:nvPr/>
          </p:nvSpPr>
          <p:spPr>
            <a:xfrm>
              <a:off x="5735230" y="382381"/>
              <a:ext cx="1913705" cy="14687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2" name="文字方塊 31"/>
                <p:cNvSpPr txBox="1"/>
                <p:nvPr/>
              </p:nvSpPr>
              <p:spPr>
                <a:xfrm>
                  <a:off x="4572000" y="537479"/>
                  <a:ext cx="3257876" cy="12736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m:rPr>
                                <m:nor/>
                              </m:rPr>
                              <a:rPr lang="zh-TW" altLang="en-US" sz="2800">
                                <a:latin typeface="Cambria Math" panose="02040503050406030204" pitchFamily="18" charset="0"/>
                              </a:rPr>
                              <m:t>𝜂</m:t>
                            </m:r>
                          </m:e>
                          <m:sub>
                            <m:r>
                              <a:rPr lang="en-US" altLang="zh-TW" sz="2800" i="1">
                                <a:latin typeface="Cambria Math" panose="02040503050406030204" pitchFamily="18" charset="0"/>
                              </a:rPr>
                              <m:t>𝑤</m:t>
                            </m:r>
                          </m:sub>
                        </m:sSub>
                        <m:r>
                          <a:rPr lang="en-US" altLang="zh-TW" sz="2800" b="0" i="1" smtClean="0">
                            <a:latin typeface="Cambria Math" panose="02040503050406030204" pitchFamily="18" charset="0"/>
                          </a:rPr>
                          <m:t>=</m:t>
                        </m:r>
                        <m:f>
                          <m:fPr>
                            <m:ctrlPr>
                              <a:rPr lang="en-US" altLang="zh-TW" sz="2800" b="0" i="1" smtClean="0">
                                <a:latin typeface="Cambria Math" panose="02040503050406030204" pitchFamily="18" charset="0"/>
                              </a:rPr>
                            </m:ctrlPr>
                          </m:fPr>
                          <m:num>
                            <m:r>
                              <a:rPr lang="zh-TW" altLang="en-US" sz="2800" i="1">
                                <a:latin typeface="Cambria Math" panose="02040503050406030204" pitchFamily="18" charset="0"/>
                              </a:rPr>
                              <m:t>𝜂</m:t>
                            </m:r>
                          </m:num>
                          <m:den>
                            <m:rad>
                              <m:radPr>
                                <m:degHide m:val="on"/>
                                <m:ctrlPr>
                                  <a:rPr lang="en-US" altLang="zh-TW" sz="2800" i="1">
                                    <a:latin typeface="Cambria Math" panose="02040503050406030204" pitchFamily="18" charset="0"/>
                                  </a:rPr>
                                </m:ctrlPr>
                              </m:radPr>
                              <m:deg/>
                              <m:e>
                                <m:nary>
                                  <m:naryPr>
                                    <m:chr m:val="∑"/>
                                    <m:ctrlPr>
                                      <a:rPr lang="en-US" altLang="zh-TW" sz="2800" i="1">
                                        <a:latin typeface="Cambria Math" panose="02040503050406030204" pitchFamily="18" charset="0"/>
                                      </a:rPr>
                                    </m:ctrlPr>
                                  </m:naryPr>
                                  <m:sub>
                                    <m:r>
                                      <a:rPr lang="en-US" altLang="zh-TW" sz="2800" i="1">
                                        <a:latin typeface="Cambria Math" panose="02040503050406030204" pitchFamily="18" charset="0"/>
                                      </a:rPr>
                                      <m:t>𝑖</m:t>
                                    </m:r>
                                    <m:r>
                                      <a:rPr lang="en-US" altLang="zh-TW" sz="2800" i="1">
                                        <a:latin typeface="Cambria Math" panose="02040503050406030204" pitchFamily="18" charset="0"/>
                                      </a:rPr>
                                      <m:t>=0</m:t>
                                    </m:r>
                                  </m:sub>
                                  <m:sup>
                                    <m:r>
                                      <a:rPr lang="en-US" altLang="zh-TW" sz="2800" i="1">
                                        <a:latin typeface="Cambria Math" panose="02040503050406030204" pitchFamily="18" charset="0"/>
                                      </a:rPr>
                                      <m:t>𝑡</m:t>
                                    </m:r>
                                  </m:sup>
                                  <m:e>
                                    <m:sSup>
                                      <m:sSupPr>
                                        <m:ctrlPr>
                                          <a:rPr lang="en-US" altLang="zh-TW" sz="2800" i="1">
                                            <a:latin typeface="Cambria Math" panose="02040503050406030204" pitchFamily="18" charset="0"/>
                                          </a:rPr>
                                        </m:ctrlPr>
                                      </m:sSupPr>
                                      <m:e>
                                        <m:d>
                                          <m:dPr>
                                            <m:ctrlPr>
                                              <a:rPr lang="en-US" altLang="zh-TW" sz="2800" i="1">
                                                <a:latin typeface="Cambria Math" panose="02040503050406030204" pitchFamily="18" charset="0"/>
                                              </a:rPr>
                                            </m:ctrlPr>
                                          </m:dPr>
                                          <m:e>
                                            <m:sSup>
                                              <m:sSupPr>
                                                <m:ctrlPr>
                                                  <a:rPr lang="en-US" altLang="zh-TW" sz="2800" i="1">
                                                    <a:latin typeface="Cambria Math" panose="02040503050406030204" pitchFamily="18" charset="0"/>
                                                  </a:rPr>
                                                </m:ctrlPr>
                                              </m:sSupPr>
                                              <m:e>
                                                <m:r>
                                                  <a:rPr lang="en-US" altLang="zh-TW" sz="2800" i="1">
                                                    <a:latin typeface="Cambria Math" panose="02040503050406030204" pitchFamily="18" charset="0"/>
                                                  </a:rPr>
                                                  <m:t>𝑔</m:t>
                                                </m:r>
                                              </m:e>
                                              <m:sup>
                                                <m:r>
                                                  <a:rPr lang="en-US" altLang="zh-TW" sz="2800" i="1">
                                                    <a:latin typeface="Cambria Math" panose="02040503050406030204" pitchFamily="18" charset="0"/>
                                                  </a:rPr>
                                                  <m:t>𝑖</m:t>
                                                </m:r>
                                              </m:sup>
                                            </m:sSup>
                                          </m:e>
                                        </m:d>
                                      </m:e>
                                      <m:sup>
                                        <m:r>
                                          <a:rPr lang="en-US" altLang="zh-TW" sz="2800" i="1">
                                            <a:latin typeface="Cambria Math" panose="02040503050406030204" pitchFamily="18" charset="0"/>
                                          </a:rPr>
                                          <m:t>2</m:t>
                                        </m:r>
                                      </m:sup>
                                    </m:sSup>
                                  </m:e>
                                </m:nary>
                              </m:e>
                            </m:rad>
                          </m:den>
                        </m:f>
                      </m:oMath>
                    </m:oMathPara>
                  </a14:m>
                  <a:endParaRPr lang="zh-TW" altLang="en-US" sz="2800" dirty="0"/>
                </a:p>
              </p:txBody>
            </p:sp>
          </mc:Choice>
          <mc:Fallback xmlns="">
            <p:sp>
              <p:nvSpPr>
                <p:cNvPr id="32" name="文字方塊 31"/>
                <p:cNvSpPr txBox="1">
                  <a:spLocks noRot="1" noChangeAspect="1" noMove="1" noResize="1" noEditPoints="1" noAdjustHandles="1" noChangeArrowheads="1" noChangeShapeType="1" noTextEdit="1"/>
                </p:cNvSpPr>
                <p:nvPr/>
              </p:nvSpPr>
              <p:spPr>
                <a:xfrm>
                  <a:off x="4572000" y="537479"/>
                  <a:ext cx="3257876" cy="1273682"/>
                </a:xfrm>
                <a:prstGeom prst="rect">
                  <a:avLst/>
                </a:prstGeom>
                <a:blipFill rotWithShape="0">
                  <a:blip r:embed="rId11"/>
                  <a:stretch>
                    <a:fillRect/>
                  </a:stretch>
                </a:blipFill>
              </p:spPr>
              <p:txBody>
                <a:bodyPr/>
                <a:lstStyle/>
                <a:p>
                  <a:r>
                    <a:rPr lang="zh-TW" altLang="en-US">
                      <a:noFill/>
                    </a:rPr>
                    <a:t> </a:t>
                  </a:r>
                </a:p>
              </p:txBody>
            </p:sp>
          </mc:Fallback>
        </mc:AlternateContent>
      </p:grpSp>
      <p:sp>
        <p:nvSpPr>
          <p:cNvPr id="11" name="文字方塊 10"/>
          <p:cNvSpPr txBox="1"/>
          <p:nvPr/>
        </p:nvSpPr>
        <p:spPr>
          <a:xfrm>
            <a:off x="343714" y="2751790"/>
            <a:ext cx="2172681" cy="461665"/>
          </a:xfrm>
          <a:prstGeom prst="rect">
            <a:avLst/>
          </a:prstGeom>
          <a:noFill/>
        </p:spPr>
        <p:txBody>
          <a:bodyPr wrap="square" rtlCol="0">
            <a:spAutoFit/>
          </a:bodyPr>
          <a:lstStyle/>
          <a:p>
            <a:r>
              <a:rPr lang="en-US" altLang="zh-TW" sz="2400" dirty="0"/>
              <a:t>Learning rate:</a:t>
            </a:r>
            <a:endParaRPr lang="zh-TW" altLang="en-US" sz="2400" dirty="0"/>
          </a:p>
        </p:txBody>
      </p:sp>
      <p:sp>
        <p:nvSpPr>
          <p:cNvPr id="33" name="文字方塊 32"/>
          <p:cNvSpPr txBox="1"/>
          <p:nvPr/>
        </p:nvSpPr>
        <p:spPr>
          <a:xfrm>
            <a:off x="4852687" y="2785656"/>
            <a:ext cx="2172681" cy="461665"/>
          </a:xfrm>
          <a:prstGeom prst="rect">
            <a:avLst/>
          </a:prstGeom>
          <a:noFill/>
        </p:spPr>
        <p:txBody>
          <a:bodyPr wrap="square" rtlCol="0">
            <a:spAutoFit/>
          </a:bodyPr>
          <a:lstStyle/>
          <a:p>
            <a:r>
              <a:rPr lang="en-US" altLang="zh-TW" sz="2400" dirty="0"/>
              <a:t>Learning rate:</a:t>
            </a:r>
            <a:endParaRPr lang="zh-TW" altLang="en-US" sz="2400" dirty="0"/>
          </a:p>
        </p:txBody>
      </p:sp>
      <p:sp>
        <p:nvSpPr>
          <p:cNvPr id="12" name="矩形 11"/>
          <p:cNvSpPr/>
          <p:nvPr/>
        </p:nvSpPr>
        <p:spPr>
          <a:xfrm>
            <a:off x="1992475" y="1754805"/>
            <a:ext cx="2371411" cy="9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6143939" y="1736849"/>
            <a:ext cx="2371411" cy="9688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35" name="文字方塊 34"/>
              <p:cNvSpPr txBox="1"/>
              <p:nvPr/>
            </p:nvSpPr>
            <p:spPr>
              <a:xfrm>
                <a:off x="433291" y="1960684"/>
                <a:ext cx="4932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1</m:t>
                          </m:r>
                        </m:sub>
                      </m:sSub>
                    </m:oMath>
                  </m:oMathPara>
                </a14:m>
                <a:endParaRPr lang="zh-TW" altLang="en-US" sz="2800" dirty="0"/>
              </a:p>
            </p:txBody>
          </p:sp>
        </mc:Choice>
        <mc:Fallback xmlns="">
          <p:sp>
            <p:nvSpPr>
              <p:cNvPr id="35" name="文字方塊 34"/>
              <p:cNvSpPr txBox="1">
                <a:spLocks noRot="1" noChangeAspect="1" noMove="1" noResize="1" noEditPoints="1" noAdjustHandles="1" noChangeArrowheads="1" noChangeShapeType="1" noTextEdit="1"/>
              </p:cNvSpPr>
              <p:nvPr/>
            </p:nvSpPr>
            <p:spPr>
              <a:xfrm>
                <a:off x="433291" y="1960684"/>
                <a:ext cx="493212" cy="430887"/>
              </a:xfrm>
              <a:prstGeom prst="rect">
                <a:avLst/>
              </a:prstGeom>
              <a:blipFill rotWithShape="0">
                <a:blip r:embed="rId1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6" name="文字方塊 35"/>
              <p:cNvSpPr txBox="1"/>
              <p:nvPr/>
            </p:nvSpPr>
            <p:spPr>
              <a:xfrm>
                <a:off x="4639224" y="1976310"/>
                <a:ext cx="5014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TW" sz="2800" i="1" smtClean="0">
                              <a:latin typeface="Cambria Math" panose="02040503050406030204" pitchFamily="18" charset="0"/>
                            </a:rPr>
                          </m:ctrlPr>
                        </m:sSubPr>
                        <m:e>
                          <m:r>
                            <a:rPr lang="en-US" altLang="zh-TW" sz="2800" b="0" i="1" smtClean="0">
                              <a:latin typeface="Cambria Math" panose="02040503050406030204" pitchFamily="18" charset="0"/>
                            </a:rPr>
                            <m:t>𝑤</m:t>
                          </m:r>
                        </m:e>
                        <m:sub>
                          <m:r>
                            <a:rPr lang="en-US" altLang="zh-TW" sz="2800" b="0" i="1" smtClean="0">
                              <a:latin typeface="Cambria Math" panose="02040503050406030204" pitchFamily="18" charset="0"/>
                            </a:rPr>
                            <m:t>2</m:t>
                          </m:r>
                        </m:sub>
                      </m:sSub>
                    </m:oMath>
                  </m:oMathPara>
                </a14:m>
                <a:endParaRPr lang="zh-TW" altLang="en-US" sz="2800" dirty="0"/>
              </a:p>
            </p:txBody>
          </p:sp>
        </mc:Choice>
        <mc:Fallback xmlns="">
          <p:sp>
            <p:nvSpPr>
              <p:cNvPr id="36" name="文字方塊 35"/>
              <p:cNvSpPr txBox="1">
                <a:spLocks noRot="1" noChangeAspect="1" noMove="1" noResize="1" noEditPoints="1" noAdjustHandles="1" noChangeArrowheads="1" noChangeShapeType="1" noTextEdit="1"/>
              </p:cNvSpPr>
              <p:nvPr/>
            </p:nvSpPr>
            <p:spPr>
              <a:xfrm>
                <a:off x="4639224" y="1976310"/>
                <a:ext cx="501484" cy="430887"/>
              </a:xfrm>
              <a:prstGeom prst="rect">
                <a:avLst/>
              </a:prstGeom>
              <a:blipFill rotWithShape="0">
                <a:blip r:embed="rId13"/>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978140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34"/>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6" grpId="0"/>
      <p:bldP spid="19" grpId="0"/>
      <p:bldP spid="23" grpId="0"/>
      <p:bldP spid="24" grpId="0"/>
      <p:bldP spid="25" grpId="0"/>
      <p:bldP spid="26" grpId="0"/>
      <p:bldP spid="27" grpId="0"/>
      <p:bldP spid="28" grpId="0"/>
      <p:bldP spid="8" grpId="0" animBg="1"/>
      <p:bldP spid="11" grpId="0"/>
      <p:bldP spid="33" grpId="0"/>
      <p:bldP spid="12" grpId="0" animBg="1"/>
      <p:bldP spid="34" grpId="0" animBg="1"/>
      <p:bldP spid="35" grpId="0"/>
      <p:bldP spid="3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26</a:t>
            </a:fld>
            <a:endParaRPr lang="zh-TW" altLang="en-US"/>
          </a:p>
        </p:txBody>
      </p:sp>
      <p:pic>
        <p:nvPicPr>
          <p:cNvPr id="6" name="圖片 5"/>
          <p:cNvPicPr>
            <a:picLocks noChangeAspect="1"/>
          </p:cNvPicPr>
          <p:nvPr/>
        </p:nvPicPr>
        <p:blipFill>
          <a:blip r:embed="rId2"/>
          <a:stretch>
            <a:fillRect/>
          </a:stretch>
        </p:blipFill>
        <p:spPr>
          <a:xfrm>
            <a:off x="838401" y="1352831"/>
            <a:ext cx="7977967" cy="4447894"/>
          </a:xfrm>
          <a:prstGeom prst="rect">
            <a:avLst/>
          </a:prstGeom>
        </p:spPr>
      </p:pic>
      <p:sp>
        <p:nvSpPr>
          <p:cNvPr id="7" name="矩形 6"/>
          <p:cNvSpPr/>
          <p:nvPr/>
        </p:nvSpPr>
        <p:spPr>
          <a:xfrm>
            <a:off x="272266" y="0"/>
            <a:ext cx="2364302" cy="769441"/>
          </a:xfrm>
          <a:prstGeom prst="rect">
            <a:avLst/>
          </a:prstGeom>
        </p:spPr>
        <p:txBody>
          <a:bodyPr wrap="none">
            <a:spAutoFit/>
          </a:bodyPr>
          <a:lstStyle/>
          <a:p>
            <a:r>
              <a:rPr lang="en-US" altLang="zh-TW" sz="4400" b="1" dirty="0" err="1" smtClean="0">
                <a:effectLst>
                  <a:outerShdw blurRad="38100" dist="38100" dir="2700000" algn="tl">
                    <a:srgbClr val="000000">
                      <a:alpha val="43137"/>
                    </a:srgbClr>
                  </a:outerShdw>
                </a:effectLst>
              </a:rPr>
              <a:t>RMSprop</a:t>
            </a:r>
            <a:endParaRPr lang="zh-TW" altLang="en-US"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55434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rotWithShape="1">
          <a:blip r:embed="rId2"/>
          <a:srcRect l="26875" t="29444" r="27916" b="27037"/>
          <a:stretch/>
        </p:blipFill>
        <p:spPr>
          <a:xfrm>
            <a:off x="272266" y="1285719"/>
            <a:ext cx="8050743" cy="4359275"/>
          </a:xfrm>
          <a:prstGeom prst="rect">
            <a:avLst/>
          </a:prstGeom>
        </p:spPr>
      </p:pic>
      <p:sp>
        <p:nvSpPr>
          <p:cNvPr id="4" name="投影片編號版面配置區 3"/>
          <p:cNvSpPr>
            <a:spLocks noGrp="1"/>
          </p:cNvSpPr>
          <p:nvPr>
            <p:ph type="sldNum" sz="quarter" idx="12"/>
          </p:nvPr>
        </p:nvSpPr>
        <p:spPr/>
        <p:txBody>
          <a:bodyPr/>
          <a:lstStyle/>
          <a:p>
            <a:fld id="{EBA660C4-8EC1-4890-874E-5CA0D19E2E89}" type="slidenum">
              <a:rPr lang="zh-TW" altLang="en-US" smtClean="0"/>
              <a:t>27</a:t>
            </a:fld>
            <a:endParaRPr lang="zh-TW" altLang="en-US"/>
          </a:p>
        </p:txBody>
      </p:sp>
      <p:sp>
        <p:nvSpPr>
          <p:cNvPr id="5" name="矩形 4"/>
          <p:cNvSpPr/>
          <p:nvPr/>
        </p:nvSpPr>
        <p:spPr>
          <a:xfrm>
            <a:off x="533399" y="5698102"/>
            <a:ext cx="8126942" cy="400110"/>
          </a:xfrm>
          <a:prstGeom prst="rect">
            <a:avLst/>
          </a:prstGeom>
        </p:spPr>
        <p:txBody>
          <a:bodyPr wrap="square">
            <a:spAutoFit/>
          </a:bodyPr>
          <a:lstStyle/>
          <a:p>
            <a:r>
              <a:rPr lang="en-US" altLang="zh-TW" sz="2000" dirty="0" err="1" smtClean="0"/>
              <a:t>keras.optimizers.RMSprop</a:t>
            </a:r>
            <a:r>
              <a:rPr lang="en-US" altLang="zh-TW" sz="2000" dirty="0" smtClean="0"/>
              <a:t>(</a:t>
            </a:r>
            <a:r>
              <a:rPr lang="en-US" altLang="zh-TW" sz="2000" dirty="0" err="1" smtClean="0"/>
              <a:t>lr</a:t>
            </a:r>
            <a:r>
              <a:rPr lang="en-US" altLang="zh-TW" sz="2000" dirty="0" smtClean="0"/>
              <a:t>=0.001, rho=0.9, epsilon=None, decay=0.0)</a:t>
            </a:r>
            <a:endParaRPr lang="zh-TW" altLang="en-US" sz="2000" dirty="0"/>
          </a:p>
        </p:txBody>
      </p:sp>
      <p:sp>
        <p:nvSpPr>
          <p:cNvPr id="6" name="矩形 5"/>
          <p:cNvSpPr/>
          <p:nvPr/>
        </p:nvSpPr>
        <p:spPr>
          <a:xfrm>
            <a:off x="272267" y="658248"/>
            <a:ext cx="7481084" cy="369332"/>
          </a:xfrm>
          <a:prstGeom prst="rect">
            <a:avLst/>
          </a:prstGeom>
        </p:spPr>
        <p:txBody>
          <a:bodyPr wrap="square">
            <a:spAutoFit/>
          </a:bodyPr>
          <a:lstStyle/>
          <a:p>
            <a:r>
              <a:rPr lang="en-US" altLang="zh-TW" dirty="0" smtClean="0"/>
              <a:t>https://www.cs.toronto.edu/~tijmen/csc321/slides/lecture_slides_lec6.pdf</a:t>
            </a:r>
            <a:endParaRPr lang="zh-TW" altLang="en-US" dirty="0"/>
          </a:p>
        </p:txBody>
      </p:sp>
      <p:sp>
        <p:nvSpPr>
          <p:cNvPr id="8" name="矩形 7"/>
          <p:cNvSpPr/>
          <p:nvPr/>
        </p:nvSpPr>
        <p:spPr>
          <a:xfrm>
            <a:off x="272266" y="0"/>
            <a:ext cx="2364302" cy="769441"/>
          </a:xfrm>
          <a:prstGeom prst="rect">
            <a:avLst/>
          </a:prstGeom>
        </p:spPr>
        <p:txBody>
          <a:bodyPr wrap="none">
            <a:spAutoFit/>
          </a:bodyPr>
          <a:lstStyle/>
          <a:p>
            <a:r>
              <a:rPr lang="en-US" altLang="zh-TW" sz="4400" b="1" dirty="0" err="1" smtClean="0">
                <a:effectLst>
                  <a:outerShdw blurRad="38100" dist="38100" dir="2700000" algn="tl">
                    <a:srgbClr val="000000">
                      <a:alpha val="43137"/>
                    </a:srgbClr>
                  </a:outerShdw>
                </a:effectLst>
              </a:rPr>
              <a:t>RMSprop</a:t>
            </a:r>
            <a:endParaRPr lang="zh-TW" altLang="en-US"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259321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28</a:t>
            </a:fld>
            <a:endParaRPr lang="zh-TW" altLang="en-US"/>
          </a:p>
        </p:txBody>
      </p:sp>
      <p:pic>
        <p:nvPicPr>
          <p:cNvPr id="4" name="圖片 3"/>
          <p:cNvPicPr>
            <a:picLocks noChangeAspect="1"/>
          </p:cNvPicPr>
          <p:nvPr/>
        </p:nvPicPr>
        <p:blipFill>
          <a:blip r:embed="rId2"/>
          <a:stretch>
            <a:fillRect/>
          </a:stretch>
        </p:blipFill>
        <p:spPr>
          <a:xfrm>
            <a:off x="358664" y="1113253"/>
            <a:ext cx="7979782" cy="5243098"/>
          </a:xfrm>
          <a:prstGeom prst="rect">
            <a:avLst/>
          </a:prstGeom>
        </p:spPr>
      </p:pic>
      <p:sp>
        <p:nvSpPr>
          <p:cNvPr id="5" name="矩形 4"/>
          <p:cNvSpPr/>
          <p:nvPr/>
        </p:nvSpPr>
        <p:spPr>
          <a:xfrm>
            <a:off x="358664" y="743921"/>
            <a:ext cx="5553075" cy="369332"/>
          </a:xfrm>
          <a:prstGeom prst="rect">
            <a:avLst/>
          </a:prstGeom>
        </p:spPr>
        <p:txBody>
          <a:bodyPr wrap="square">
            <a:spAutoFit/>
          </a:bodyPr>
          <a:lstStyle/>
          <a:p>
            <a:r>
              <a:rPr lang="en-US" altLang="zh-TW" dirty="0" smtClean="0"/>
              <a:t>https://www.youtube.com/watch?v=defQQqkXEfE</a:t>
            </a:r>
            <a:endParaRPr lang="zh-TW" altLang="en-US" dirty="0"/>
          </a:p>
        </p:txBody>
      </p:sp>
      <p:sp>
        <p:nvSpPr>
          <p:cNvPr id="7" name="矩形 6"/>
          <p:cNvSpPr/>
          <p:nvPr/>
        </p:nvSpPr>
        <p:spPr>
          <a:xfrm>
            <a:off x="358664" y="24853"/>
            <a:ext cx="2167709" cy="707886"/>
          </a:xfrm>
          <a:prstGeom prst="rect">
            <a:avLst/>
          </a:prstGeom>
        </p:spPr>
        <p:txBody>
          <a:bodyPr wrap="none">
            <a:spAutoFit/>
          </a:bodyPr>
          <a:lstStyle/>
          <a:p>
            <a:r>
              <a:rPr lang="en-US" altLang="zh-TW" sz="4000" b="1" dirty="0" err="1" smtClean="0">
                <a:effectLst>
                  <a:outerShdw blurRad="38100" dist="38100" dir="2700000" algn="tl">
                    <a:srgbClr val="000000">
                      <a:alpha val="43137"/>
                    </a:srgbClr>
                  </a:outerShdw>
                </a:effectLst>
              </a:rPr>
              <a:t>RMSprop</a:t>
            </a:r>
            <a:endParaRPr lang="zh-TW"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728825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29</a:t>
            </a:fld>
            <a:endParaRPr lang="zh-TW" altLang="en-US"/>
          </a:p>
        </p:txBody>
      </p:sp>
      <p:sp>
        <p:nvSpPr>
          <p:cNvPr id="4" name="矩形 3"/>
          <p:cNvSpPr/>
          <p:nvPr/>
        </p:nvSpPr>
        <p:spPr>
          <a:xfrm>
            <a:off x="405357" y="1114515"/>
            <a:ext cx="7605168" cy="646331"/>
          </a:xfrm>
          <a:prstGeom prst="rect">
            <a:avLst/>
          </a:prstGeom>
        </p:spPr>
        <p:txBody>
          <a:bodyPr wrap="square">
            <a:spAutoFit/>
          </a:bodyPr>
          <a:lstStyle/>
          <a:p>
            <a:r>
              <a:rPr lang="en-US" altLang="zh-TW" dirty="0" err="1" smtClean="0"/>
              <a:t>Kingma</a:t>
            </a:r>
            <a:r>
              <a:rPr lang="en-US" altLang="zh-TW" dirty="0" smtClean="0"/>
              <a:t>, D. P., &amp; Ba, J. L. (2015). Adam: a Method for Stochastic Optimization. </a:t>
            </a:r>
          </a:p>
          <a:p>
            <a:r>
              <a:rPr lang="en-US" altLang="zh-TW" dirty="0" smtClean="0"/>
              <a:t>International Conference on Learning Representations, 1–13</a:t>
            </a:r>
            <a:endParaRPr lang="zh-TW" altLang="en-US" dirty="0"/>
          </a:p>
        </p:txBody>
      </p:sp>
      <p:sp>
        <p:nvSpPr>
          <p:cNvPr id="5" name="矩形 4"/>
          <p:cNvSpPr/>
          <p:nvPr/>
        </p:nvSpPr>
        <p:spPr>
          <a:xfrm>
            <a:off x="405357" y="329684"/>
            <a:ext cx="3717684" cy="923330"/>
          </a:xfrm>
          <a:prstGeom prst="rect">
            <a:avLst/>
          </a:prstGeom>
        </p:spPr>
        <p:txBody>
          <a:bodyPr wrap="none">
            <a:spAutoFit/>
          </a:bodyPr>
          <a:lstStyle/>
          <a:p>
            <a:r>
              <a:rPr lang="en-US" altLang="zh-TW" sz="5400" b="1" dirty="0" smtClean="0">
                <a:effectLst>
                  <a:outerShdw blurRad="38100" dist="38100" dir="2700000" algn="tl">
                    <a:srgbClr val="000000">
                      <a:alpha val="43137"/>
                    </a:srgbClr>
                  </a:outerShdw>
                </a:effectLst>
              </a:rPr>
              <a:t>Adam(2015)</a:t>
            </a:r>
            <a:endParaRPr lang="zh-TW" altLang="en-US" sz="5400" b="1" dirty="0">
              <a:effectLst>
                <a:outerShdw blurRad="38100" dist="38100" dir="2700000" algn="tl">
                  <a:srgbClr val="000000">
                    <a:alpha val="43137"/>
                  </a:srgbClr>
                </a:outerShdw>
              </a:effectLst>
            </a:endParaRPr>
          </a:p>
        </p:txBody>
      </p:sp>
      <p:sp>
        <p:nvSpPr>
          <p:cNvPr id="6" name="矩形 5"/>
          <p:cNvSpPr/>
          <p:nvPr/>
        </p:nvSpPr>
        <p:spPr>
          <a:xfrm>
            <a:off x="611086" y="1997699"/>
            <a:ext cx="7686675" cy="1477328"/>
          </a:xfrm>
          <a:prstGeom prst="rect">
            <a:avLst/>
          </a:prstGeom>
        </p:spPr>
        <p:txBody>
          <a:bodyPr wrap="square">
            <a:spAutoFit/>
          </a:bodyPr>
          <a:lstStyle/>
          <a:p>
            <a:r>
              <a:rPr lang="en-US" altLang="zh-TW" dirty="0" smtClean="0">
                <a:latin typeface="Adobe 繁黑體 Std B" panose="020B0700000000000000" pitchFamily="34" charset="-120"/>
                <a:ea typeface="Adobe 繁黑體 Std B" panose="020B0700000000000000" pitchFamily="34" charset="-120"/>
              </a:rPr>
              <a:t>Momentum</a:t>
            </a:r>
            <a:r>
              <a:rPr lang="zh-TW" altLang="en-US" dirty="0" smtClean="0">
                <a:latin typeface="Adobe 繁黑體 Std B" panose="020B0700000000000000" pitchFamily="34" charset="-120"/>
                <a:ea typeface="Adobe 繁黑體 Std B" panose="020B0700000000000000" pitchFamily="34" charset="-120"/>
              </a:rPr>
              <a:t>是「計算參數更新方向前會考慮前一次參數更新的方向」</a:t>
            </a:r>
            <a:endParaRPr lang="en-US" altLang="zh-TW" dirty="0" smtClean="0">
              <a:latin typeface="Adobe 繁黑體 Std B" panose="020B0700000000000000" pitchFamily="34" charset="-120"/>
              <a:ea typeface="Adobe 繁黑體 Std B" panose="020B0700000000000000" pitchFamily="34" charset="-120"/>
            </a:endParaRPr>
          </a:p>
          <a:p>
            <a:endParaRPr lang="en-US" altLang="zh-TW" dirty="0" smtClean="0">
              <a:latin typeface="Adobe 繁黑體 Std B" panose="020B0700000000000000" pitchFamily="34" charset="-120"/>
              <a:ea typeface="Adobe 繁黑體 Std B" panose="020B0700000000000000" pitchFamily="34" charset="-120"/>
            </a:endParaRPr>
          </a:p>
          <a:p>
            <a:r>
              <a:rPr lang="en-US" altLang="zh-TW" dirty="0" err="1" smtClean="0">
                <a:latin typeface="Adobe 繁黑體 Std B" panose="020B0700000000000000" pitchFamily="34" charset="-120"/>
                <a:ea typeface="Adobe 繁黑體 Std B" panose="020B0700000000000000" pitchFamily="34" charset="-120"/>
              </a:rPr>
              <a:t>RMSprop</a:t>
            </a:r>
            <a:r>
              <a:rPr lang="zh-TW" altLang="en-US" dirty="0" smtClean="0">
                <a:latin typeface="Adobe 繁黑體 Std B" panose="020B0700000000000000" pitchFamily="34" charset="-120"/>
                <a:ea typeface="Adobe 繁黑體 Std B" panose="020B0700000000000000" pitchFamily="34" charset="-120"/>
              </a:rPr>
              <a:t>則是「在學習率上依據梯度的大小對學習率進行加強或是衰減」。</a:t>
            </a:r>
          </a:p>
          <a:p>
            <a:endParaRPr lang="en-US" altLang="zh-TW" dirty="0" smtClean="0">
              <a:latin typeface="Adobe 繁黑體 Std B" panose="020B0700000000000000" pitchFamily="34" charset="-120"/>
              <a:ea typeface="Adobe 繁黑體 Std B" panose="020B0700000000000000" pitchFamily="34" charset="-120"/>
            </a:endParaRPr>
          </a:p>
          <a:p>
            <a:r>
              <a:rPr lang="en-US" altLang="zh-TW" dirty="0" smtClean="0">
                <a:latin typeface="Adobe 繁黑體 Std B" panose="020B0700000000000000" pitchFamily="34" charset="-120"/>
                <a:ea typeface="Adobe 繁黑體 Std B" panose="020B0700000000000000" pitchFamily="34" charset="-120"/>
              </a:rPr>
              <a:t>Adam</a:t>
            </a:r>
            <a:r>
              <a:rPr lang="zh-TW" altLang="en-US" dirty="0" smtClean="0">
                <a:latin typeface="Adobe 繁黑體 Std B" panose="020B0700000000000000" pitchFamily="34" charset="-120"/>
                <a:ea typeface="Adobe 繁黑體 Std B" panose="020B0700000000000000" pitchFamily="34" charset="-120"/>
              </a:rPr>
              <a:t>則是兩者合併加強版本</a:t>
            </a:r>
            <a:r>
              <a:rPr lang="en-US" altLang="zh-TW" dirty="0" smtClean="0">
                <a:latin typeface="Adobe 繁黑體 Std B" panose="020B0700000000000000" pitchFamily="34" charset="-120"/>
                <a:ea typeface="Adobe 繁黑體 Std B" panose="020B0700000000000000" pitchFamily="34" charset="-120"/>
              </a:rPr>
              <a:t>(</a:t>
            </a:r>
            <a:r>
              <a:rPr lang="en-US" altLang="zh-TW" dirty="0" err="1" smtClean="0">
                <a:latin typeface="Adobe 繁黑體 Std B" panose="020B0700000000000000" pitchFamily="34" charset="-120"/>
                <a:ea typeface="Adobe 繁黑體 Std B" panose="020B0700000000000000" pitchFamily="34" charset="-120"/>
              </a:rPr>
              <a:t>Momentum+RMSprop</a:t>
            </a:r>
            <a:r>
              <a:rPr lang="en-US" altLang="zh-TW" dirty="0" smtClean="0">
                <a:latin typeface="Adobe 繁黑體 Std B" panose="020B0700000000000000" pitchFamily="34" charset="-120"/>
                <a:ea typeface="Adobe 繁黑體 Std B" panose="020B0700000000000000" pitchFamily="34" charset="-120"/>
              </a:rPr>
              <a:t>+</a:t>
            </a:r>
            <a:r>
              <a:rPr lang="zh-TW" altLang="en-US" dirty="0" smtClean="0">
                <a:latin typeface="Adobe 繁黑體 Std B" panose="020B0700000000000000" pitchFamily="34" charset="-120"/>
                <a:ea typeface="Adobe 繁黑體 Std B" panose="020B0700000000000000" pitchFamily="34" charset="-120"/>
              </a:rPr>
              <a:t>各自做偏差的修正</a:t>
            </a:r>
            <a:r>
              <a:rPr lang="en-US" altLang="zh-TW" dirty="0" smtClean="0">
                <a:latin typeface="Adobe 繁黑體 Std B" panose="020B0700000000000000" pitchFamily="34" charset="-120"/>
                <a:ea typeface="Adobe 繁黑體 Std B" panose="020B0700000000000000" pitchFamily="34" charset="-120"/>
              </a:rPr>
              <a:t>)</a:t>
            </a:r>
            <a:r>
              <a:rPr lang="zh-TW" altLang="en-US" dirty="0" smtClean="0">
                <a:latin typeface="Adobe 繁黑體 Std B" panose="020B0700000000000000" pitchFamily="34" charset="-120"/>
                <a:ea typeface="Adobe 繁黑體 Std B" panose="020B0700000000000000" pitchFamily="34" charset="-120"/>
              </a:rPr>
              <a:t>。</a:t>
            </a:r>
            <a:endParaRPr lang="zh-TW" altLang="en-US" dirty="0">
              <a:latin typeface="Adobe 繁黑體 Std B" panose="020B0700000000000000" pitchFamily="34" charset="-120"/>
              <a:ea typeface="Adobe 繁黑體 Std B" panose="020B0700000000000000" pitchFamily="34" charset="-120"/>
            </a:endParaRPr>
          </a:p>
        </p:txBody>
      </p:sp>
      <p:pic>
        <p:nvPicPr>
          <p:cNvPr id="18434" name="Picture 2" descr="https://cdn-images-1.medium.com/max/1000/1*5Z7mbk4pZ3l2sL7tUIvP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7" y="3475027"/>
            <a:ext cx="6263247" cy="1239372"/>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cdn-images-1.medium.com/max/1000/1*HJno7bXcWBZiA9pwx4YDVw.png"/>
          <p:cNvPicPr>
            <a:picLocks noChangeAspect="1" noChangeArrowheads="1"/>
          </p:cNvPicPr>
          <p:nvPr/>
        </p:nvPicPr>
        <p:blipFill rotWithShape="1">
          <a:blip r:embed="rId3">
            <a:extLst>
              <a:ext uri="{28A0092B-C50C-407E-A947-70E740481C1C}">
                <a14:useLocalDpi xmlns:a14="http://schemas.microsoft.com/office/drawing/2010/main" val="0"/>
              </a:ext>
            </a:extLst>
          </a:blip>
          <a:srcRect l="20423" r="17788"/>
          <a:stretch/>
        </p:blipFill>
        <p:spPr bwMode="auto">
          <a:xfrm>
            <a:off x="1957340" y="4531287"/>
            <a:ext cx="2165701" cy="1822960"/>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https://cdn-images-1.medium.com/max/1000/1*pbeOXh7RxHxSuxsCJ7Scx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1910" y="5083731"/>
            <a:ext cx="4657725" cy="108585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540001" y="6169581"/>
            <a:ext cx="3757760" cy="369332"/>
          </a:xfrm>
          <a:prstGeom prst="rect">
            <a:avLst/>
          </a:prstGeom>
        </p:spPr>
        <p:txBody>
          <a:bodyPr wrap="none">
            <a:spAutoFit/>
          </a:bodyPr>
          <a:lstStyle/>
          <a:p>
            <a:r>
              <a:rPr lang="zh-TW" altLang="en-US" dirty="0" smtClean="0"/>
              <a:t>預設值</a:t>
            </a:r>
            <a:r>
              <a:rPr lang="en-US" altLang="zh-TW" dirty="0" smtClean="0"/>
              <a:t>β1=0.9, β2=0.999, ε=10^(-8)</a:t>
            </a:r>
            <a:r>
              <a:rPr lang="zh-TW" altLang="en-US" dirty="0" smtClean="0"/>
              <a:t>。</a:t>
            </a:r>
            <a:endParaRPr lang="zh-TW" altLang="en-US" dirty="0"/>
          </a:p>
        </p:txBody>
      </p:sp>
    </p:spTree>
    <p:extLst>
      <p:ext uri="{BB962C8B-B14F-4D97-AF65-F5344CB8AC3E}">
        <p14:creationId xmlns:p14="http://schemas.microsoft.com/office/powerpoint/2010/main" val="2218313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a:t>
            </a:fld>
            <a:endParaRPr lang="zh-TW" altLang="en-US"/>
          </a:p>
        </p:txBody>
      </p:sp>
      <p:sp>
        <p:nvSpPr>
          <p:cNvPr id="3" name="矩形 2"/>
          <p:cNvSpPr/>
          <p:nvPr/>
        </p:nvSpPr>
        <p:spPr>
          <a:xfrm>
            <a:off x="419100" y="638860"/>
            <a:ext cx="7905750" cy="1200329"/>
          </a:xfrm>
          <a:prstGeom prst="rect">
            <a:avLst/>
          </a:prstGeom>
        </p:spPr>
        <p:txBody>
          <a:bodyPr wrap="square">
            <a:spAutoFit/>
          </a:bodyPr>
          <a:lstStyle/>
          <a:p>
            <a:r>
              <a:rPr lang="zh-TW" altLang="en-US" sz="2400" dirty="0" smtClean="0"/>
              <a:t>深度學習</a:t>
            </a:r>
            <a:r>
              <a:rPr lang="en-US" altLang="zh-TW" sz="2400" dirty="0" smtClean="0"/>
              <a:t>500</a:t>
            </a:r>
            <a:r>
              <a:rPr lang="zh-TW" altLang="en-US" sz="2400" dirty="0" smtClean="0"/>
              <a:t>問</a:t>
            </a:r>
            <a:endParaRPr lang="en-US" altLang="zh-TW" sz="2400" dirty="0" smtClean="0"/>
          </a:p>
          <a:p>
            <a:r>
              <a:rPr lang="en-US" altLang="zh-TW" sz="2400" dirty="0" smtClean="0">
                <a:hlinkClick r:id="rId2"/>
              </a:rPr>
              <a:t>https://github.com/scutan90/DeepLearning-500-questions</a:t>
            </a:r>
            <a:endParaRPr lang="en-US" altLang="zh-TW" sz="2400" dirty="0" smtClean="0"/>
          </a:p>
          <a:p>
            <a:r>
              <a:rPr lang="zh-TW" altLang="en-US" sz="2400" dirty="0" smtClean="0"/>
              <a:t>第一十三章 優化演算法</a:t>
            </a:r>
            <a:endParaRPr lang="zh-TW" altLang="en-US" sz="2400" dirty="0"/>
          </a:p>
        </p:txBody>
      </p:sp>
      <p:sp>
        <p:nvSpPr>
          <p:cNvPr id="4" name="矩形 3"/>
          <p:cNvSpPr/>
          <p:nvPr/>
        </p:nvSpPr>
        <p:spPr>
          <a:xfrm>
            <a:off x="419100" y="2187059"/>
            <a:ext cx="7895110" cy="523220"/>
          </a:xfrm>
          <a:prstGeom prst="rect">
            <a:avLst/>
          </a:prstGeom>
        </p:spPr>
        <p:txBody>
          <a:bodyPr wrap="none">
            <a:spAutoFit/>
          </a:bodyPr>
          <a:lstStyle/>
          <a:p>
            <a:r>
              <a:rPr lang="en-US" altLang="zh-CN" sz="2800" dirty="0" smtClean="0"/>
              <a:t>13.3 </a:t>
            </a:r>
            <a:r>
              <a:rPr lang="zh-CN" altLang="en-US" sz="2800" dirty="0" smtClean="0"/>
              <a:t>有沒有可能找到比已知演算法更好的演算法</a:t>
            </a:r>
            <a:r>
              <a:rPr lang="en-US" altLang="zh-CN" sz="2800" dirty="0" smtClean="0"/>
              <a:t>?</a:t>
            </a:r>
            <a:endParaRPr lang="zh-TW" altLang="en-US" sz="2800" dirty="0"/>
          </a:p>
        </p:txBody>
      </p:sp>
      <p:sp>
        <p:nvSpPr>
          <p:cNvPr id="5" name="矩形 4"/>
          <p:cNvSpPr/>
          <p:nvPr/>
        </p:nvSpPr>
        <p:spPr>
          <a:xfrm>
            <a:off x="419100" y="2963654"/>
            <a:ext cx="7610475" cy="3139321"/>
          </a:xfrm>
          <a:prstGeom prst="rect">
            <a:avLst/>
          </a:prstGeom>
        </p:spPr>
        <p:txBody>
          <a:bodyPr wrap="square">
            <a:spAutoFit/>
          </a:bodyPr>
          <a:lstStyle/>
          <a:p>
            <a:r>
              <a:rPr lang="zh-CN" altLang="en-US" dirty="0" smtClean="0"/>
              <a:t>在最優化理論發展中，有個沒有免費午餐的定律，其主要含義在於，在不考慮具體背景和細節的情況下，任何演算法和隨機猜的效果期望是一樣的。即，沒有任何一種演算法能優於其他一切演算法，甚至不比隨機猜好。深度學習作為機器學習領域的一個分支同樣符合這個定律。所以，雖然目前深度學習取得了非常不錯的成果，但是我們同樣不能盲目崇拜。</a:t>
            </a:r>
          </a:p>
          <a:p>
            <a:endParaRPr lang="zh-CN" altLang="en-US" dirty="0" smtClean="0"/>
          </a:p>
          <a:p>
            <a:r>
              <a:rPr lang="zh-CN" altLang="en-US" dirty="0" smtClean="0"/>
              <a:t>優化演算法本質上是在</a:t>
            </a:r>
            <a:r>
              <a:rPr lang="zh-CN" altLang="en-US" b="1" dirty="0" smtClean="0">
                <a:solidFill>
                  <a:srgbClr val="FF0000"/>
                </a:solidFill>
                <a:effectLst>
                  <a:outerShdw blurRad="38100" dist="38100" dir="2700000" algn="tl">
                    <a:srgbClr val="000000">
                      <a:alpha val="43137"/>
                    </a:srgbClr>
                  </a:outerShdw>
                </a:effectLst>
              </a:rPr>
              <a:t>尋找和探索更符合資料集和問題的演算</a:t>
            </a:r>
            <a:r>
              <a:rPr lang="zh-CN" altLang="en-US" dirty="0" smtClean="0"/>
              <a:t>法，這裡資料集是演算法的驅動力，而</a:t>
            </a:r>
            <a:r>
              <a:rPr lang="zh-CN" altLang="en-US" b="1" dirty="0" smtClean="0">
                <a:solidFill>
                  <a:srgbClr val="FF0000"/>
                </a:solidFill>
                <a:effectLst>
                  <a:outerShdw blurRad="38100" dist="38100" dir="2700000" algn="tl">
                    <a:srgbClr val="000000">
                      <a:alpha val="43137"/>
                    </a:srgbClr>
                  </a:outerShdw>
                </a:effectLst>
              </a:rPr>
              <a:t>需要通過資料集解決的問題就是演算法的核心</a:t>
            </a:r>
            <a:r>
              <a:rPr lang="zh-CN" altLang="en-US" dirty="0" smtClean="0"/>
              <a:t>，任何演算法脫離了資料都會沒有實際價值，任何演算法的假設都不能脫離實際問題。因此，實際應用中，面對不同的場景和不同的問題，可以從多個角度針對問題進行分析，尋找更優的演算法。</a:t>
            </a:r>
            <a:endParaRPr lang="zh-TW" altLang="en-US" dirty="0"/>
          </a:p>
        </p:txBody>
      </p:sp>
    </p:spTree>
    <p:extLst>
      <p:ext uri="{BB962C8B-B14F-4D97-AF65-F5344CB8AC3E}">
        <p14:creationId xmlns:p14="http://schemas.microsoft.com/office/powerpoint/2010/main" val="1078517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30</a:t>
            </a:fld>
            <a:endParaRPr lang="zh-TW" altLang="en-US"/>
          </a:p>
        </p:txBody>
      </p:sp>
      <p:pic>
        <p:nvPicPr>
          <p:cNvPr id="4" name="圖片 3"/>
          <p:cNvPicPr>
            <a:picLocks noChangeAspect="1"/>
          </p:cNvPicPr>
          <p:nvPr/>
        </p:nvPicPr>
        <p:blipFill>
          <a:blip r:embed="rId2"/>
          <a:stretch>
            <a:fillRect/>
          </a:stretch>
        </p:blipFill>
        <p:spPr>
          <a:xfrm>
            <a:off x="162888" y="1098595"/>
            <a:ext cx="8558168" cy="5257756"/>
          </a:xfrm>
          <a:prstGeom prst="rect">
            <a:avLst/>
          </a:prstGeom>
        </p:spPr>
      </p:pic>
      <p:sp>
        <p:nvSpPr>
          <p:cNvPr id="5" name="矩形 4"/>
          <p:cNvSpPr/>
          <p:nvPr/>
        </p:nvSpPr>
        <p:spPr>
          <a:xfrm>
            <a:off x="162888" y="348719"/>
            <a:ext cx="7693068" cy="707886"/>
          </a:xfrm>
          <a:prstGeom prst="rect">
            <a:avLst/>
          </a:prstGeom>
        </p:spPr>
        <p:txBody>
          <a:bodyPr wrap="none">
            <a:spAutoFit/>
          </a:bodyPr>
          <a:lstStyle/>
          <a:p>
            <a:r>
              <a:rPr lang="en-US" altLang="zh-TW" sz="4000" dirty="0" smtClean="0"/>
              <a:t>https://arxiv.org/pdf/1412.6980.pdf</a:t>
            </a:r>
            <a:endParaRPr lang="zh-TW" altLang="en-US" sz="4000" dirty="0"/>
          </a:p>
        </p:txBody>
      </p:sp>
    </p:spTree>
    <p:extLst>
      <p:ext uri="{BB962C8B-B14F-4D97-AF65-F5344CB8AC3E}">
        <p14:creationId xmlns:p14="http://schemas.microsoft.com/office/powerpoint/2010/main" val="39393985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31</a:t>
            </a:fld>
            <a:endParaRPr lang="zh-TW" altLang="en-US"/>
          </a:p>
        </p:txBody>
      </p:sp>
      <p:pic>
        <p:nvPicPr>
          <p:cNvPr id="4" name="圖片 3"/>
          <p:cNvPicPr>
            <a:picLocks noChangeAspect="1"/>
          </p:cNvPicPr>
          <p:nvPr/>
        </p:nvPicPr>
        <p:blipFill>
          <a:blip r:embed="rId2"/>
          <a:stretch>
            <a:fillRect/>
          </a:stretch>
        </p:blipFill>
        <p:spPr>
          <a:xfrm>
            <a:off x="340780" y="1270521"/>
            <a:ext cx="8479813" cy="4501629"/>
          </a:xfrm>
          <a:prstGeom prst="rect">
            <a:avLst/>
          </a:prstGeom>
        </p:spPr>
      </p:pic>
    </p:spTree>
    <p:extLst>
      <p:ext uri="{BB962C8B-B14F-4D97-AF65-F5344CB8AC3E}">
        <p14:creationId xmlns:p14="http://schemas.microsoft.com/office/powerpoint/2010/main" val="445129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32</a:t>
            </a:fld>
            <a:endParaRPr lang="zh-TW" altLang="en-US"/>
          </a:p>
        </p:txBody>
      </p:sp>
      <p:sp>
        <p:nvSpPr>
          <p:cNvPr id="3" name="矩形 2"/>
          <p:cNvSpPr/>
          <p:nvPr/>
        </p:nvSpPr>
        <p:spPr>
          <a:xfrm>
            <a:off x="390524" y="816373"/>
            <a:ext cx="8848725" cy="5539978"/>
          </a:xfrm>
          <a:prstGeom prst="rect">
            <a:avLst/>
          </a:prstGeom>
        </p:spPr>
        <p:txBody>
          <a:bodyPr wrap="square">
            <a:spAutoFit/>
          </a:bodyPr>
          <a:lstStyle/>
          <a:p>
            <a:endParaRPr lang="en-US" altLang="zh-TW" dirty="0" smtClean="0"/>
          </a:p>
          <a:p>
            <a:r>
              <a:rPr lang="en-US" altLang="zh-TW" sz="2400" dirty="0" smtClean="0"/>
              <a:t>We have introduced a simple and computationally efficient algorithm for gradient-based optimization of stochastic objective functions. </a:t>
            </a:r>
          </a:p>
          <a:p>
            <a:endParaRPr lang="en-US" altLang="zh-TW" sz="2400" dirty="0"/>
          </a:p>
          <a:p>
            <a:r>
              <a:rPr lang="en-US" altLang="zh-TW" sz="2400" dirty="0" smtClean="0"/>
              <a:t>Our method is aimed towards machine learning problems with large datasets and/or high-dimensional parameter spaces. </a:t>
            </a:r>
          </a:p>
          <a:p>
            <a:r>
              <a:rPr lang="en-US" altLang="zh-TW" sz="2400" dirty="0" smtClean="0"/>
              <a:t>The method combines the advantages of two recently popular optimization methods: the ability of </a:t>
            </a:r>
            <a:r>
              <a:rPr lang="en-US" altLang="zh-TW" sz="2400" b="1" dirty="0" err="1" smtClean="0">
                <a:solidFill>
                  <a:srgbClr val="FF0000"/>
                </a:solidFill>
                <a:effectLst>
                  <a:outerShdw blurRad="38100" dist="38100" dir="2700000" algn="tl">
                    <a:srgbClr val="000000">
                      <a:alpha val="43137"/>
                    </a:srgbClr>
                  </a:outerShdw>
                </a:effectLst>
              </a:rPr>
              <a:t>AdaGrad</a:t>
            </a:r>
            <a:r>
              <a:rPr lang="en-US" altLang="zh-TW" sz="2400" dirty="0" smtClean="0"/>
              <a:t> to deal with sparse gradients, and the ability of </a:t>
            </a:r>
            <a:r>
              <a:rPr lang="en-US" altLang="zh-TW" sz="2400" b="1" dirty="0" err="1" smtClean="0">
                <a:solidFill>
                  <a:srgbClr val="FF0000"/>
                </a:solidFill>
                <a:effectLst>
                  <a:outerShdw blurRad="38100" dist="38100" dir="2700000" algn="tl">
                    <a:srgbClr val="000000">
                      <a:alpha val="43137"/>
                    </a:srgbClr>
                  </a:outerShdw>
                </a:effectLst>
              </a:rPr>
              <a:t>RMSProp</a:t>
            </a:r>
            <a:r>
              <a:rPr lang="en-US" altLang="zh-TW" sz="2400" dirty="0" smtClean="0"/>
              <a:t> to deal with non-stationary objectives. The method is straightforward to implement and requires little memory. The experiments confirm the analysis on the rate of convergence in convex problems. Overall, we found Adam to be robust and well-suited to a wide range of </a:t>
            </a:r>
            <a:r>
              <a:rPr lang="en-US" altLang="zh-TW" sz="2400" b="1" dirty="0" smtClean="0">
                <a:solidFill>
                  <a:srgbClr val="FF0000"/>
                </a:solidFill>
                <a:effectLst>
                  <a:outerShdw blurRad="38100" dist="38100" dir="2700000" algn="tl">
                    <a:srgbClr val="000000">
                      <a:alpha val="43137"/>
                    </a:srgbClr>
                  </a:outerShdw>
                </a:effectLst>
              </a:rPr>
              <a:t>non-convex optimization problems </a:t>
            </a:r>
            <a:r>
              <a:rPr lang="en-US" altLang="zh-TW" sz="2400" dirty="0" smtClean="0"/>
              <a:t>in the field machine learning.</a:t>
            </a:r>
          </a:p>
          <a:p>
            <a:endParaRPr lang="zh-TW" altLang="en-US" sz="2400" dirty="0"/>
          </a:p>
        </p:txBody>
      </p:sp>
    </p:spTree>
    <p:extLst>
      <p:ext uri="{BB962C8B-B14F-4D97-AF65-F5344CB8AC3E}">
        <p14:creationId xmlns:p14="http://schemas.microsoft.com/office/powerpoint/2010/main" val="191257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33</a:t>
            </a:fld>
            <a:endParaRPr lang="zh-TW" altLang="en-US"/>
          </a:p>
        </p:txBody>
      </p:sp>
      <p:pic>
        <p:nvPicPr>
          <p:cNvPr id="3" name="圖片 2"/>
          <p:cNvPicPr>
            <a:picLocks noChangeAspect="1"/>
          </p:cNvPicPr>
          <p:nvPr/>
        </p:nvPicPr>
        <p:blipFill rotWithShape="1">
          <a:blip r:embed="rId2"/>
          <a:srcRect t="22407" r="38750" b="10370"/>
          <a:stretch/>
        </p:blipFill>
        <p:spPr>
          <a:xfrm>
            <a:off x="304094" y="1604963"/>
            <a:ext cx="7992181" cy="4933950"/>
          </a:xfrm>
          <a:prstGeom prst="rect">
            <a:avLst/>
          </a:prstGeom>
        </p:spPr>
      </p:pic>
      <p:sp>
        <p:nvSpPr>
          <p:cNvPr id="4" name="矩形 3"/>
          <p:cNvSpPr/>
          <p:nvPr/>
        </p:nvSpPr>
        <p:spPr>
          <a:xfrm>
            <a:off x="229315" y="264114"/>
            <a:ext cx="7130478"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推薦影片教學</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史丹佛大學著名的</a:t>
            </a:r>
            <a:r>
              <a:rPr lang="en-US" altLang="zh-TW" sz="2800" b="1" dirty="0" smtClean="0">
                <a:effectLst>
                  <a:outerShdw blurRad="38100" dist="38100" dir="2700000" algn="tl">
                    <a:srgbClr val="000000">
                      <a:alpha val="43137"/>
                    </a:srgbClr>
                  </a:outerShdw>
                </a:effectLst>
              </a:rPr>
              <a:t>CS231n</a:t>
            </a:r>
            <a:r>
              <a:rPr lang="zh-TW" altLang="en-US" sz="2800" b="1" dirty="0" smtClean="0">
                <a:effectLst>
                  <a:outerShdw blurRad="38100" dist="38100" dir="2700000" algn="tl">
                    <a:srgbClr val="000000">
                      <a:alpha val="43137"/>
                    </a:srgbClr>
                  </a:outerShdw>
                </a:effectLst>
              </a:rPr>
              <a:t>課程</a:t>
            </a:r>
            <a:endParaRPr lang="zh-TW" altLang="en-US" sz="2800" dirty="0"/>
          </a:p>
        </p:txBody>
      </p:sp>
      <p:sp>
        <p:nvSpPr>
          <p:cNvPr id="5" name="矩形 4"/>
          <p:cNvSpPr/>
          <p:nvPr/>
        </p:nvSpPr>
        <p:spPr>
          <a:xfrm>
            <a:off x="229315" y="881470"/>
            <a:ext cx="7917039" cy="584775"/>
          </a:xfrm>
          <a:prstGeom prst="rect">
            <a:avLst/>
          </a:prstGeom>
        </p:spPr>
        <p:txBody>
          <a:bodyPr wrap="none">
            <a:spAutoFit/>
          </a:bodyPr>
          <a:lstStyle/>
          <a:p>
            <a:r>
              <a:rPr lang="en-US" altLang="zh-TW" b="1" i="0" dirty="0" smtClean="0">
                <a:effectLst>
                  <a:outerShdw blurRad="38100" dist="38100" dir="2700000" algn="tl">
                    <a:srgbClr val="000000">
                      <a:alpha val="43137"/>
                    </a:srgbClr>
                  </a:outerShdw>
                </a:effectLst>
                <a:latin typeface="Roboto"/>
              </a:rPr>
              <a:t>Lecture 7 | Training Neural Networks II</a:t>
            </a:r>
          </a:p>
          <a:p>
            <a:r>
              <a:rPr lang="en-US" altLang="zh-TW" sz="1400" dirty="0" smtClean="0">
                <a:hlinkClick r:id="rId3"/>
              </a:rPr>
              <a:t>https://www.youtube.com/watch?v=_JB0AO7QxSA&amp;list=PL3FW7Lu3i5JvHM8ljYj-zLfQRF3EO8sYv&amp;index=7</a:t>
            </a:r>
            <a:endParaRPr lang="en-US" altLang="zh-TW" sz="1400" b="1" i="0" dirty="0">
              <a:effectLst>
                <a:outerShdw blurRad="38100" dist="38100" dir="2700000" algn="tl">
                  <a:srgbClr val="000000">
                    <a:alpha val="43137"/>
                  </a:srgbClr>
                </a:outerShdw>
              </a:effectLst>
              <a:latin typeface="Roboto"/>
            </a:endParaRPr>
          </a:p>
        </p:txBody>
      </p:sp>
    </p:spTree>
    <p:extLst>
      <p:ext uri="{BB962C8B-B14F-4D97-AF65-F5344CB8AC3E}">
        <p14:creationId xmlns:p14="http://schemas.microsoft.com/office/powerpoint/2010/main" val="13490583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34</a:t>
            </a:fld>
            <a:endParaRPr lang="zh-TW" altLang="en-US"/>
          </a:p>
        </p:txBody>
      </p:sp>
      <p:pic>
        <p:nvPicPr>
          <p:cNvPr id="4" name="圖片 3"/>
          <p:cNvPicPr>
            <a:picLocks noChangeAspect="1"/>
          </p:cNvPicPr>
          <p:nvPr/>
        </p:nvPicPr>
        <p:blipFill>
          <a:blip r:embed="rId2"/>
          <a:stretch>
            <a:fillRect/>
          </a:stretch>
        </p:blipFill>
        <p:spPr>
          <a:xfrm>
            <a:off x="300373" y="1388572"/>
            <a:ext cx="7948277" cy="5150341"/>
          </a:xfrm>
          <a:prstGeom prst="rect">
            <a:avLst/>
          </a:prstGeom>
        </p:spPr>
      </p:pic>
      <p:sp>
        <p:nvSpPr>
          <p:cNvPr id="5" name="矩形 4"/>
          <p:cNvSpPr/>
          <p:nvPr/>
        </p:nvSpPr>
        <p:spPr>
          <a:xfrm>
            <a:off x="229315" y="264114"/>
            <a:ext cx="7130478"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推薦影片教學</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史丹佛大學著名的</a:t>
            </a:r>
            <a:r>
              <a:rPr lang="en-US" altLang="zh-TW" sz="2800" b="1" dirty="0" smtClean="0">
                <a:effectLst>
                  <a:outerShdw blurRad="38100" dist="38100" dir="2700000" algn="tl">
                    <a:srgbClr val="000000">
                      <a:alpha val="43137"/>
                    </a:srgbClr>
                  </a:outerShdw>
                </a:effectLst>
              </a:rPr>
              <a:t>CS231n</a:t>
            </a:r>
            <a:r>
              <a:rPr lang="zh-TW" altLang="en-US" sz="2800" b="1" dirty="0" smtClean="0">
                <a:effectLst>
                  <a:outerShdw blurRad="38100" dist="38100" dir="2700000" algn="tl">
                    <a:srgbClr val="000000">
                      <a:alpha val="43137"/>
                    </a:srgbClr>
                  </a:outerShdw>
                </a:effectLst>
              </a:rPr>
              <a:t>課程</a:t>
            </a:r>
            <a:endParaRPr lang="zh-TW" altLang="en-US" sz="2800" dirty="0"/>
          </a:p>
        </p:txBody>
      </p:sp>
      <p:sp>
        <p:nvSpPr>
          <p:cNvPr id="6" name="矩形 5"/>
          <p:cNvSpPr/>
          <p:nvPr/>
        </p:nvSpPr>
        <p:spPr>
          <a:xfrm>
            <a:off x="229315" y="881470"/>
            <a:ext cx="7917039" cy="584775"/>
          </a:xfrm>
          <a:prstGeom prst="rect">
            <a:avLst/>
          </a:prstGeom>
        </p:spPr>
        <p:txBody>
          <a:bodyPr wrap="none">
            <a:spAutoFit/>
          </a:bodyPr>
          <a:lstStyle/>
          <a:p>
            <a:r>
              <a:rPr lang="en-US" altLang="zh-TW" b="1" i="0" dirty="0" smtClean="0">
                <a:effectLst>
                  <a:outerShdw blurRad="38100" dist="38100" dir="2700000" algn="tl">
                    <a:srgbClr val="000000">
                      <a:alpha val="43137"/>
                    </a:srgbClr>
                  </a:outerShdw>
                </a:effectLst>
                <a:latin typeface="Roboto"/>
              </a:rPr>
              <a:t>Lecture 7 | Training Neural Networks II</a:t>
            </a:r>
          </a:p>
          <a:p>
            <a:r>
              <a:rPr lang="en-US" altLang="zh-TW" sz="1400" dirty="0" smtClean="0">
                <a:hlinkClick r:id="rId3"/>
              </a:rPr>
              <a:t>https://www.youtube.com/watch?v=_JB0AO7QxSA&amp;list=PL3FW7Lu3i5JvHM8ljYj-zLfQRF3EO8sYv&amp;index=7</a:t>
            </a:r>
            <a:endParaRPr lang="en-US" altLang="zh-TW" sz="1400" b="1" i="0" dirty="0">
              <a:effectLst>
                <a:outerShdw blurRad="38100" dist="38100" dir="2700000" algn="tl">
                  <a:srgbClr val="000000">
                    <a:alpha val="43137"/>
                  </a:srgbClr>
                </a:outerShdw>
              </a:effectLst>
              <a:latin typeface="Roboto"/>
            </a:endParaRPr>
          </a:p>
        </p:txBody>
      </p:sp>
    </p:spTree>
    <p:extLst>
      <p:ext uri="{BB962C8B-B14F-4D97-AF65-F5344CB8AC3E}">
        <p14:creationId xmlns:p14="http://schemas.microsoft.com/office/powerpoint/2010/main" val="490756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384622" y="1451997"/>
            <a:ext cx="5734262" cy="3416320"/>
          </a:xfrm>
          <a:prstGeom prst="rect">
            <a:avLst/>
          </a:prstGeom>
        </p:spPr>
        <p:txBody>
          <a:bodyPr wrap="none">
            <a:spAutoFit/>
          </a:bodyPr>
          <a:lstStyle/>
          <a:p>
            <a:r>
              <a:rPr lang="zh-TW" altLang="en-US" sz="7200" b="1" dirty="0" smtClean="0">
                <a:solidFill>
                  <a:srgbClr val="FFFF00"/>
                </a:solidFill>
                <a:effectLst>
                  <a:outerShdw blurRad="38100" dist="38100" dir="2700000" algn="tl">
                    <a:srgbClr val="000000">
                      <a:alpha val="43137"/>
                    </a:srgbClr>
                  </a:outerShdw>
                </a:effectLst>
              </a:rPr>
              <a:t>手</a:t>
            </a:r>
            <a:r>
              <a:rPr lang="zh-TW" altLang="en-US" sz="7200" b="1" dirty="0" smtClean="0">
                <a:solidFill>
                  <a:srgbClr val="FFFF00"/>
                </a:solidFill>
                <a:effectLst>
                  <a:outerShdw blurRad="38100" dist="38100" dir="2700000" algn="tl">
                    <a:srgbClr val="000000">
                      <a:alpha val="43137"/>
                    </a:srgbClr>
                  </a:outerShdw>
                </a:effectLst>
              </a:rPr>
              <a:t>把手</a:t>
            </a:r>
            <a:r>
              <a:rPr lang="zh-TW" altLang="en-US" sz="7200" b="1" dirty="0" smtClean="0">
                <a:solidFill>
                  <a:srgbClr val="FFFF00"/>
                </a:solidFill>
                <a:effectLst>
                  <a:outerShdw blurRad="38100" dist="38100" dir="2700000" algn="tl">
                    <a:srgbClr val="000000">
                      <a:alpha val="43137"/>
                    </a:srgbClr>
                  </a:outerShdw>
                </a:effectLst>
              </a:rPr>
              <a:t>動</a:t>
            </a:r>
            <a:r>
              <a:rPr lang="zh-TW" altLang="en-US" sz="7200" b="1" dirty="0">
                <a:solidFill>
                  <a:srgbClr val="FFFF00"/>
                </a:solidFill>
                <a:effectLst>
                  <a:outerShdw blurRad="38100" dist="38100" dir="2700000" algn="tl">
                    <a:srgbClr val="000000">
                      <a:alpha val="43137"/>
                    </a:srgbClr>
                  </a:outerShdw>
                </a:effectLst>
              </a:rPr>
              <a:t>手寫</a:t>
            </a:r>
            <a:endParaRPr lang="en-US" altLang="zh-TW" sz="7200" b="1" dirty="0" smtClean="0">
              <a:solidFill>
                <a:srgbClr val="FFFF00"/>
              </a:solidFill>
              <a:effectLst>
                <a:outerShdw blurRad="38100" dist="38100" dir="2700000" algn="tl">
                  <a:srgbClr val="000000">
                    <a:alpha val="43137"/>
                  </a:srgbClr>
                </a:outerShdw>
              </a:effectLst>
            </a:endParaRPr>
          </a:p>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35</a:t>
            </a:fld>
            <a:endParaRPr lang="zh-TW" altLang="en-US"/>
          </a:p>
        </p:txBody>
      </p:sp>
    </p:spTree>
    <p:extLst>
      <p:ext uri="{BB962C8B-B14F-4D97-AF65-F5344CB8AC3E}">
        <p14:creationId xmlns:p14="http://schemas.microsoft.com/office/powerpoint/2010/main" val="3634420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505855" y="1496016"/>
            <a:ext cx="3218246" cy="4351338"/>
          </a:xfrm>
          <a:prstGeom prst="rect">
            <a:avLst/>
          </a:prstGeom>
        </p:spPr>
      </p:pic>
      <p:sp>
        <p:nvSpPr>
          <p:cNvPr id="3" name="矩形 2"/>
          <p:cNvSpPr/>
          <p:nvPr/>
        </p:nvSpPr>
        <p:spPr>
          <a:xfrm>
            <a:off x="3933223" y="2100312"/>
            <a:ext cx="4582127" cy="3293209"/>
          </a:xfrm>
          <a:prstGeom prst="rect">
            <a:avLst/>
          </a:prstGeom>
        </p:spPr>
        <p:txBody>
          <a:bodyPr wrap="square">
            <a:spAutoFit/>
          </a:bodyPr>
          <a:lstStyle/>
          <a:p>
            <a:r>
              <a:rPr lang="zh-TW" altLang="en-US" dirty="0"/>
              <a:t>第一章 </a:t>
            </a:r>
            <a:r>
              <a:rPr lang="en-US" altLang="zh-TW" dirty="0"/>
              <a:t>Python</a:t>
            </a:r>
            <a:r>
              <a:rPr lang="zh-TW" altLang="en-US" dirty="0"/>
              <a:t>入門 </a:t>
            </a:r>
          </a:p>
          <a:p>
            <a:r>
              <a:rPr lang="zh-TW" altLang="en-US" dirty="0"/>
              <a:t>第二章 感知器 </a:t>
            </a:r>
          </a:p>
          <a:p>
            <a:r>
              <a:rPr lang="zh-TW" altLang="en-US" dirty="0"/>
              <a:t>第三章 神經網路 </a:t>
            </a:r>
          </a:p>
          <a:p>
            <a:r>
              <a:rPr lang="zh-TW" altLang="en-US" b="1" dirty="0">
                <a:effectLst>
                  <a:outerShdw blurRad="38100" dist="38100" dir="2700000" algn="tl">
                    <a:srgbClr val="000000">
                      <a:alpha val="43137"/>
                    </a:srgbClr>
                  </a:outerShdw>
                </a:effectLst>
              </a:rPr>
              <a:t>第四章 神經網路的學習 </a:t>
            </a:r>
          </a:p>
          <a:p>
            <a:r>
              <a:rPr lang="zh-TW" altLang="en-US" dirty="0"/>
              <a:t>第五章 誤差反向傳播法 </a:t>
            </a:r>
            <a:endParaRPr lang="zh-TW" altLang="en-US" sz="4000" dirty="0"/>
          </a:p>
          <a:p>
            <a:r>
              <a:rPr lang="zh-TW" altLang="en-US" sz="2800" b="1" dirty="0">
                <a:solidFill>
                  <a:srgbClr val="FF0000"/>
                </a:solidFill>
                <a:effectLst>
                  <a:outerShdw blurRad="38100" dist="38100" dir="2700000" algn="tl">
                    <a:srgbClr val="000000">
                      <a:alpha val="43137"/>
                    </a:srgbClr>
                  </a:outerShdw>
                </a:effectLst>
              </a:rPr>
              <a:t>第六章 與學習有關的技巧 </a:t>
            </a:r>
            <a:endParaRPr lang="en-US" altLang="zh-TW" sz="2800" b="1" dirty="0" smtClean="0">
              <a:solidFill>
                <a:srgbClr val="FF0000"/>
              </a:solidFill>
              <a:effectLst>
                <a:outerShdw blurRad="38100" dist="38100" dir="2700000" algn="tl">
                  <a:srgbClr val="000000">
                    <a:alpha val="43137"/>
                  </a:srgbClr>
                </a:outerShdw>
              </a:effectLst>
            </a:endParaRPr>
          </a:p>
          <a:p>
            <a:endParaRPr lang="zh-TW" altLang="en-US" dirty="0"/>
          </a:p>
          <a:p>
            <a:r>
              <a:rPr lang="zh-TW" altLang="en-US" dirty="0"/>
              <a:t>第七章 卷積神經網路 </a:t>
            </a:r>
          </a:p>
          <a:p>
            <a:r>
              <a:rPr lang="zh-TW" altLang="en-US" dirty="0"/>
              <a:t>第八章 深度學習 </a:t>
            </a:r>
          </a:p>
          <a:p>
            <a:r>
              <a:rPr lang="zh-TW" altLang="en-US" dirty="0"/>
              <a:t>附錄</a:t>
            </a:r>
            <a:r>
              <a:rPr lang="en-US" altLang="zh-TW" dirty="0"/>
              <a:t>A </a:t>
            </a:r>
            <a:r>
              <a:rPr lang="en-US" altLang="zh-TW" dirty="0" err="1"/>
              <a:t>Softmax</a:t>
            </a:r>
            <a:r>
              <a:rPr lang="en-US" altLang="zh-TW" dirty="0"/>
              <a:t>-with-Loss</a:t>
            </a:r>
            <a:r>
              <a:rPr lang="zh-TW" altLang="en-US" dirty="0"/>
              <a:t>層的計算圖 </a:t>
            </a:r>
          </a:p>
          <a:p>
            <a:r>
              <a:rPr lang="zh-TW" altLang="en-US" dirty="0"/>
              <a:t>參考文獻</a:t>
            </a:r>
          </a:p>
        </p:txBody>
      </p:sp>
      <p:sp>
        <p:nvSpPr>
          <p:cNvPr id="6" name="矩形 5"/>
          <p:cNvSpPr/>
          <p:nvPr/>
        </p:nvSpPr>
        <p:spPr>
          <a:xfrm>
            <a:off x="262839" y="446150"/>
            <a:ext cx="4572000" cy="1200329"/>
          </a:xfrm>
          <a:prstGeom prst="rect">
            <a:avLst/>
          </a:prstGeom>
        </p:spPr>
        <p:txBody>
          <a:bodyPr>
            <a:spAutoFit/>
          </a:bodyPr>
          <a:lstStyle/>
          <a:p>
            <a:r>
              <a:rPr lang="en-US" altLang="zh-TW" dirty="0"/>
              <a:t>Deep Learning</a:t>
            </a:r>
            <a:r>
              <a:rPr lang="zh-TW" altLang="en-US" dirty="0"/>
              <a:t>：用</a:t>
            </a:r>
            <a:r>
              <a:rPr lang="en-US" altLang="zh-TW" dirty="0"/>
              <a:t>Python</a:t>
            </a:r>
            <a:r>
              <a:rPr lang="zh-TW" altLang="en-US" dirty="0"/>
              <a:t>進行深度學習的基礎理論實作</a:t>
            </a:r>
          </a:p>
          <a:p>
            <a:r>
              <a:rPr lang="zh-TW" altLang="en-US" dirty="0" smtClean="0"/>
              <a:t>作者</a:t>
            </a:r>
            <a:r>
              <a:rPr lang="zh-TW" altLang="en-US" dirty="0"/>
              <a:t>： 斎藤康毅  譯者： 吳嘉芳</a:t>
            </a:r>
          </a:p>
          <a:p>
            <a:r>
              <a:rPr lang="zh-TW" altLang="en-US" dirty="0"/>
              <a:t>出版社：歐萊禮  出版日期：</a:t>
            </a:r>
            <a:r>
              <a:rPr lang="en-US" altLang="zh-TW" dirty="0"/>
              <a:t>2017/08/17</a:t>
            </a:r>
            <a:endParaRPr lang="zh-TW" altLang="en-US" dirty="0"/>
          </a:p>
        </p:txBody>
      </p:sp>
      <p:sp>
        <p:nvSpPr>
          <p:cNvPr id="7" name="矩形 6"/>
          <p:cNvSpPr/>
          <p:nvPr/>
        </p:nvSpPr>
        <p:spPr>
          <a:xfrm>
            <a:off x="505855" y="5992297"/>
            <a:ext cx="7608416" cy="369332"/>
          </a:xfrm>
          <a:prstGeom prst="rect">
            <a:avLst/>
          </a:prstGeom>
        </p:spPr>
        <p:txBody>
          <a:bodyPr wrap="square">
            <a:spAutoFit/>
          </a:bodyPr>
          <a:lstStyle/>
          <a:p>
            <a:r>
              <a:rPr lang="en-US" altLang="zh-TW" dirty="0"/>
              <a:t>https://github.com/oreilly-japan/deep-learning-from-scratch</a:t>
            </a:r>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36</a:t>
            </a:fld>
            <a:endParaRPr lang="zh-TW" altLang="en-US"/>
          </a:p>
        </p:txBody>
      </p:sp>
      <p:sp>
        <p:nvSpPr>
          <p:cNvPr id="8" name="矩形 7"/>
          <p:cNvSpPr/>
          <p:nvPr/>
        </p:nvSpPr>
        <p:spPr>
          <a:xfrm>
            <a:off x="5077855" y="446150"/>
            <a:ext cx="3766664" cy="1107996"/>
          </a:xfrm>
          <a:prstGeom prst="rect">
            <a:avLst/>
          </a:prstGeom>
          <a:solidFill>
            <a:schemeClr val="tx1"/>
          </a:solidFill>
        </p:spPr>
        <p:txBody>
          <a:bodyPr wrap="square">
            <a:spAutoFit/>
          </a:bodyPr>
          <a:lstStyle/>
          <a:p>
            <a:r>
              <a:rPr lang="zh-TW" altLang="en-US" sz="6600" dirty="0" smtClean="0">
                <a:solidFill>
                  <a:srgbClr val="FFFF00"/>
                </a:solidFill>
                <a:latin typeface="Adobe 繁黑體 Std B" panose="020B0700000000000000" pitchFamily="34" charset="-120"/>
                <a:ea typeface="Adobe 繁黑體 Std B" panose="020B0700000000000000" pitchFamily="34" charset="-120"/>
              </a:rPr>
              <a:t>好書推薦</a:t>
            </a:r>
            <a:endParaRPr lang="zh-TW" altLang="en-US" sz="6600" dirty="0">
              <a:solidFill>
                <a:srgbClr val="FFFF00"/>
              </a:solidFill>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4387488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37</a:t>
            </a:fld>
            <a:endParaRPr lang="zh-TW" altLang="en-US"/>
          </a:p>
        </p:txBody>
      </p:sp>
      <p:pic>
        <p:nvPicPr>
          <p:cNvPr id="4" name="圖片 3"/>
          <p:cNvPicPr>
            <a:picLocks noChangeAspect="1"/>
          </p:cNvPicPr>
          <p:nvPr/>
        </p:nvPicPr>
        <p:blipFill>
          <a:blip r:embed="rId2"/>
          <a:stretch>
            <a:fillRect/>
          </a:stretch>
        </p:blipFill>
        <p:spPr>
          <a:xfrm>
            <a:off x="826215" y="467353"/>
            <a:ext cx="7108110" cy="5474434"/>
          </a:xfrm>
          <a:prstGeom prst="rect">
            <a:avLst/>
          </a:prstGeom>
        </p:spPr>
      </p:pic>
      <p:sp>
        <p:nvSpPr>
          <p:cNvPr id="5" name="圓角矩形 4"/>
          <p:cNvSpPr/>
          <p:nvPr/>
        </p:nvSpPr>
        <p:spPr>
          <a:xfrm>
            <a:off x="504825" y="3724275"/>
            <a:ext cx="2133600" cy="5429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rot="10800000" flipV="1">
            <a:off x="2638424" y="3531393"/>
            <a:ext cx="5617290" cy="928687"/>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chemeClr val="tx1"/>
                </a:solidFill>
                <a:effectLst>
                  <a:outerShdw blurRad="38100" dist="38100" dir="2700000" algn="tl">
                    <a:srgbClr val="000000">
                      <a:alpha val="43137"/>
                    </a:srgbClr>
                  </a:outerShdw>
                </a:effectLst>
              </a:rPr>
              <a:t>把常用的工具如</a:t>
            </a:r>
            <a:r>
              <a:rPr lang="en-US" altLang="zh-TW" b="1" dirty="0" smtClean="0">
                <a:solidFill>
                  <a:schemeClr val="tx1"/>
                </a:solidFill>
                <a:effectLst>
                  <a:outerShdw blurRad="38100" dist="38100" dir="2700000" algn="tl">
                    <a:srgbClr val="000000">
                      <a:alpha val="43137"/>
                    </a:srgbClr>
                  </a:outerShdw>
                </a:effectLst>
              </a:rPr>
              <a:t>optimizer</a:t>
            </a:r>
            <a:r>
              <a:rPr lang="zh-TW" altLang="en-US" b="1" dirty="0" smtClean="0">
                <a:solidFill>
                  <a:schemeClr val="tx1"/>
                </a:solidFill>
                <a:effectLst>
                  <a:outerShdw blurRad="38100" dist="38100" dir="2700000" algn="tl">
                    <a:srgbClr val="000000">
                      <a:alpha val="43137"/>
                    </a:srgbClr>
                  </a:outerShdw>
                </a:effectLst>
              </a:rPr>
              <a:t>寫成模組   再呼叫使用</a:t>
            </a:r>
            <a:endParaRPr lang="zh-TW" altLang="en-US" b="1" dirty="0">
              <a:solidFill>
                <a:schemeClr val="tx1"/>
              </a:solidFill>
              <a:effectLst>
                <a:outerShdw blurRad="38100" dist="38100" dir="2700000" algn="tl">
                  <a:srgbClr val="000000">
                    <a:alpha val="43137"/>
                  </a:srgbClr>
                </a:outerShdw>
              </a:effectLst>
            </a:endParaRPr>
          </a:p>
        </p:txBody>
      </p:sp>
      <p:sp>
        <p:nvSpPr>
          <p:cNvPr id="7" name="圓角矩形 6"/>
          <p:cNvSpPr/>
          <p:nvPr/>
        </p:nvSpPr>
        <p:spPr>
          <a:xfrm>
            <a:off x="704849" y="4267200"/>
            <a:ext cx="1381125" cy="385763"/>
          </a:xfrm>
          <a:prstGeom prst="roundRect">
            <a:avLst/>
          </a:prstGeom>
          <a:no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601779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38</a:t>
            </a:fld>
            <a:endParaRPr lang="zh-TW" altLang="en-US"/>
          </a:p>
        </p:txBody>
      </p:sp>
      <p:graphicFrame>
        <p:nvGraphicFramePr>
          <p:cNvPr id="3" name="表格 2"/>
          <p:cNvGraphicFramePr>
            <a:graphicFrameLocks noGrp="1"/>
          </p:cNvGraphicFramePr>
          <p:nvPr>
            <p:extLst/>
          </p:nvPr>
        </p:nvGraphicFramePr>
        <p:xfrm>
          <a:off x="428625" y="1397000"/>
          <a:ext cx="8286750" cy="3876040"/>
        </p:xfrm>
        <a:graphic>
          <a:graphicData uri="http://schemas.openxmlformats.org/drawingml/2006/table">
            <a:tbl>
              <a:tblPr firstRow="1" bandRow="1">
                <a:tableStyleId>{5C22544A-7EE6-4342-B048-85BDC9FD1C3A}</a:tableStyleId>
              </a:tblPr>
              <a:tblGrid>
                <a:gridCol w="2933700"/>
                <a:gridCol w="5353050"/>
              </a:tblGrid>
              <a:tr h="370840">
                <a:tc>
                  <a:txBody>
                    <a:bodyPr/>
                    <a:lstStyle/>
                    <a:p>
                      <a:endParaRPr lang="zh-TW" altLang="en-US" dirty="0"/>
                    </a:p>
                  </a:txBody>
                  <a:tcPr/>
                </a:tc>
                <a:tc>
                  <a:txBody>
                    <a:bodyPr/>
                    <a:lstStyle/>
                    <a:p>
                      <a:endParaRPr lang="zh-TW" altLang="en-US"/>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800" b="1" i="0" kern="1200" dirty="0" smtClean="0">
                          <a:solidFill>
                            <a:schemeClr val="dk1"/>
                          </a:solidFill>
                          <a:effectLst/>
                          <a:latin typeface="+mn-lt"/>
                          <a:ea typeface="+mn-ea"/>
                          <a:cs typeface="+mn-cs"/>
                        </a:rPr>
                        <a:t>functions.py</a:t>
                      </a:r>
                      <a:endParaRPr lang="en-US" altLang="zh-TW" sz="1800" b="0" i="0" kern="1200" dirty="0" smtClean="0">
                        <a:solidFill>
                          <a:schemeClr val="dk1"/>
                        </a:solidFill>
                        <a:effectLst/>
                        <a:latin typeface="+mn-lt"/>
                        <a:ea typeface="+mn-ea"/>
                        <a:cs typeface="+mn-cs"/>
                      </a:endParaRPr>
                    </a:p>
                  </a:txBody>
                  <a:tcPr/>
                </a:tc>
                <a:tc>
                  <a:txBody>
                    <a:bodyPr/>
                    <a:lstStyle/>
                    <a:p>
                      <a:r>
                        <a:rPr lang="en-US" altLang="zh-TW" dirty="0" smtClean="0"/>
                        <a:t>Error function</a:t>
                      </a:r>
                    </a:p>
                    <a:p>
                      <a:r>
                        <a:rPr lang="en-US" altLang="zh-TW" dirty="0" err="1" smtClean="0"/>
                        <a:t>Activiation</a:t>
                      </a:r>
                      <a:r>
                        <a:rPr lang="en-US" altLang="zh-TW" dirty="0" smtClean="0"/>
                        <a:t> function</a:t>
                      </a:r>
                      <a:endParaRPr lang="zh-TW" altLang="en-US" dirty="0"/>
                    </a:p>
                  </a:txBody>
                  <a:tcPr/>
                </a:tc>
              </a:tr>
              <a:tr h="370840">
                <a:tc>
                  <a:txBody>
                    <a:bodyPr/>
                    <a:lstStyle/>
                    <a:p>
                      <a:r>
                        <a:rPr lang="en-US" altLang="zh-TW" dirty="0" smtClean="0"/>
                        <a:t>gradient.py</a:t>
                      </a:r>
                      <a:endParaRPr lang="zh-TW" altLang="en-US" dirty="0"/>
                    </a:p>
                  </a:txBody>
                  <a:tcPr/>
                </a:tc>
                <a:tc>
                  <a:txBody>
                    <a:bodyPr/>
                    <a:lstStyle/>
                    <a:p>
                      <a:endParaRPr lang="zh-TW" altLang="en-US"/>
                    </a:p>
                  </a:txBody>
                  <a:tcPr/>
                </a:tc>
              </a:tr>
              <a:tr h="370840">
                <a:tc>
                  <a:txBody>
                    <a:bodyPr/>
                    <a:lstStyle/>
                    <a:p>
                      <a:r>
                        <a:rPr lang="en-US" altLang="zh-TW" dirty="0" smtClean="0"/>
                        <a:t>layers.py</a:t>
                      </a:r>
                      <a:endParaRPr lang="zh-TW" altLang="en-US" dirty="0"/>
                    </a:p>
                  </a:txBody>
                  <a:tcPr/>
                </a:tc>
                <a:tc>
                  <a:txBody>
                    <a:bodyPr/>
                    <a:lstStyle/>
                    <a:p>
                      <a:r>
                        <a:rPr lang="en-US" altLang="zh-TW" sz="1800" b="0" i="0" kern="1200" dirty="0" smtClean="0">
                          <a:solidFill>
                            <a:schemeClr val="dk1"/>
                          </a:solidFill>
                          <a:effectLst/>
                          <a:latin typeface="+mn-lt"/>
                          <a:ea typeface="+mn-ea"/>
                          <a:cs typeface="+mn-cs"/>
                        </a:rPr>
                        <a:t>class </a:t>
                      </a:r>
                      <a:r>
                        <a:rPr lang="en-US" altLang="zh-TW" sz="1800" b="0" i="0" kern="1200" dirty="0" err="1" smtClean="0">
                          <a:solidFill>
                            <a:schemeClr val="dk1"/>
                          </a:solidFill>
                          <a:effectLst/>
                          <a:latin typeface="+mn-lt"/>
                          <a:ea typeface="+mn-ea"/>
                          <a:cs typeface="+mn-cs"/>
                        </a:rPr>
                        <a:t>Relu</a:t>
                      </a:r>
                      <a:r>
                        <a:rPr lang="en-US" altLang="zh-TW" sz="1800" b="0" i="0" kern="1200" dirty="0" smtClean="0">
                          <a:solidFill>
                            <a:schemeClr val="dk1"/>
                          </a:solidFill>
                          <a:effectLst/>
                          <a:latin typeface="+mn-lt"/>
                          <a:ea typeface="+mn-ea"/>
                          <a:cs typeface="+mn-cs"/>
                        </a:rPr>
                        <a:t>       class Sigmoid….</a:t>
                      </a:r>
                      <a:endParaRPr lang="zh-TW" altLang="en-US" dirty="0"/>
                    </a:p>
                  </a:txBody>
                  <a:tcPr/>
                </a:tc>
              </a:tr>
              <a:tr h="370840">
                <a:tc>
                  <a:txBody>
                    <a:bodyPr/>
                    <a:lstStyle/>
                    <a:p>
                      <a:r>
                        <a:rPr lang="en-US" altLang="zh-TW" dirty="0" smtClean="0"/>
                        <a:t>multi_layer_net.py</a:t>
                      </a:r>
                      <a:endParaRPr lang="zh-TW" altLang="en-US" dirty="0"/>
                    </a:p>
                  </a:txBody>
                  <a:tcPr/>
                </a:tc>
                <a:tc>
                  <a:txBody>
                    <a:bodyPr/>
                    <a:lstStyle/>
                    <a:p>
                      <a:endParaRPr lang="zh-TW" altLang="en-US" dirty="0"/>
                    </a:p>
                  </a:txBody>
                  <a:tcPr/>
                </a:tc>
              </a:tr>
              <a:tr h="370840">
                <a:tc>
                  <a:txBody>
                    <a:bodyPr/>
                    <a:lstStyle/>
                    <a:p>
                      <a:r>
                        <a:rPr lang="en-US" altLang="zh-TW" dirty="0" smtClean="0"/>
                        <a:t>multi_layer_net_extend.py</a:t>
                      </a:r>
                      <a:endParaRPr lang="zh-TW" altLang="en-US" dirty="0"/>
                    </a:p>
                  </a:txBody>
                  <a:tcPr/>
                </a:tc>
                <a:tc>
                  <a:txBody>
                    <a:bodyPr/>
                    <a:lstStyle/>
                    <a:p>
                      <a:r>
                        <a:rPr lang="zh-TW" altLang="en-US" dirty="0" smtClean="0"/>
                        <a:t>強化版</a:t>
                      </a:r>
                      <a:endParaRPr lang="en-US" altLang="zh-TW" dirty="0" smtClean="0"/>
                    </a:p>
                    <a:p>
                      <a:r>
                        <a:rPr lang="en-US" altLang="zh-TW" dirty="0" err="1" smtClean="0"/>
                        <a:t>Weiht</a:t>
                      </a:r>
                      <a:r>
                        <a:rPr lang="en-US" altLang="zh-TW" dirty="0" smtClean="0"/>
                        <a:t> Decay</a:t>
                      </a:r>
                      <a:r>
                        <a:rPr lang="zh-TW" altLang="en-US" dirty="0" smtClean="0"/>
                        <a:t>、</a:t>
                      </a:r>
                      <a:r>
                        <a:rPr lang="en-US" altLang="zh-TW" dirty="0" smtClean="0"/>
                        <a:t>Dropout</a:t>
                      </a:r>
                      <a:r>
                        <a:rPr lang="zh-TW" altLang="en-US" dirty="0" smtClean="0"/>
                        <a:t>、</a:t>
                      </a:r>
                      <a:r>
                        <a:rPr lang="en-US" altLang="zh-TW" dirty="0" smtClean="0"/>
                        <a:t>Batch Normalization</a:t>
                      </a:r>
                      <a:endParaRPr lang="zh-TW" altLang="en-US" dirty="0"/>
                    </a:p>
                  </a:txBody>
                  <a:tcPr/>
                </a:tc>
              </a:tr>
              <a:tr h="370840">
                <a:tc>
                  <a:txBody>
                    <a:bodyPr/>
                    <a:lstStyle/>
                    <a:p>
                      <a:r>
                        <a:rPr lang="en-US" altLang="zh-TW" dirty="0" smtClean="0"/>
                        <a:t>optimizer.py</a:t>
                      </a:r>
                      <a:endParaRPr lang="zh-TW" altLang="en-US" dirty="0"/>
                    </a:p>
                  </a:txBody>
                  <a:tcPr/>
                </a:tc>
                <a:tc>
                  <a:txBody>
                    <a:bodyPr/>
                    <a:lstStyle/>
                    <a:p>
                      <a:r>
                        <a:rPr lang="en-US" altLang="zh-TW" dirty="0" smtClean="0"/>
                        <a:t>class SGD</a:t>
                      </a:r>
                      <a:r>
                        <a:rPr lang="zh-TW" altLang="en-US" dirty="0" smtClean="0"/>
                        <a:t>        </a:t>
                      </a:r>
                      <a:r>
                        <a:rPr lang="en-US" altLang="zh-TW" dirty="0" smtClean="0"/>
                        <a:t>class Momentum</a:t>
                      </a:r>
                      <a:r>
                        <a:rPr lang="zh-TW" altLang="en-US" dirty="0" smtClean="0"/>
                        <a:t>     </a:t>
                      </a:r>
                      <a:r>
                        <a:rPr lang="en-US" altLang="zh-TW" dirty="0" smtClean="0"/>
                        <a:t>class </a:t>
                      </a:r>
                      <a:r>
                        <a:rPr lang="en-US" altLang="zh-TW" dirty="0" err="1" smtClean="0"/>
                        <a:t>Nesterov</a:t>
                      </a:r>
                      <a:r>
                        <a:rPr lang="zh-TW" altLang="en-US" dirty="0" smtClean="0"/>
                        <a:t>  </a:t>
                      </a:r>
                      <a:r>
                        <a:rPr lang="en-US" altLang="zh-TW" dirty="0" smtClean="0"/>
                        <a:t>,…..</a:t>
                      </a:r>
                      <a:endParaRPr lang="zh-TW" altLang="en-US" dirty="0"/>
                    </a:p>
                  </a:txBody>
                  <a:tcPr/>
                </a:tc>
              </a:tr>
              <a:tr h="370840">
                <a:tc>
                  <a:txBody>
                    <a:bodyPr/>
                    <a:lstStyle/>
                    <a:p>
                      <a:r>
                        <a:rPr lang="en-US" altLang="zh-TW" dirty="0" smtClean="0"/>
                        <a:t>trainer.py</a:t>
                      </a:r>
                      <a:endParaRPr lang="zh-TW" altLang="en-US" dirty="0"/>
                    </a:p>
                  </a:txBody>
                  <a:tcPr/>
                </a:tc>
                <a:tc>
                  <a:txBody>
                    <a:bodyPr/>
                    <a:lstStyle/>
                    <a:p>
                      <a:endParaRPr lang="zh-TW" altLang="en-US" dirty="0"/>
                    </a:p>
                  </a:txBody>
                  <a:tcPr/>
                </a:tc>
              </a:tr>
              <a:tr h="370840">
                <a:tc>
                  <a:txBody>
                    <a:bodyPr/>
                    <a:lstStyle/>
                    <a:p>
                      <a:r>
                        <a:rPr lang="en-US" altLang="zh-TW" dirty="0" smtClean="0"/>
                        <a:t>util.py</a:t>
                      </a:r>
                      <a:endParaRPr lang="zh-TW" altLang="en-US" dirty="0"/>
                    </a:p>
                  </a:txBody>
                  <a:tcPr/>
                </a:tc>
                <a:tc>
                  <a:txBody>
                    <a:bodyPr/>
                    <a:lstStyle/>
                    <a:p>
                      <a:r>
                        <a:rPr lang="en-US" altLang="zh-TW" dirty="0" err="1" smtClean="0"/>
                        <a:t>def</a:t>
                      </a:r>
                      <a:r>
                        <a:rPr lang="en-US" altLang="zh-TW" dirty="0" smtClean="0"/>
                        <a:t> </a:t>
                      </a:r>
                      <a:r>
                        <a:rPr lang="en-US" altLang="zh-TW" dirty="0" err="1" smtClean="0"/>
                        <a:t>shuffle_dataset</a:t>
                      </a:r>
                      <a:r>
                        <a:rPr lang="en-US" altLang="zh-TW" dirty="0" smtClean="0"/>
                        <a:t>(x, t):</a:t>
                      </a:r>
                      <a:endParaRPr lang="zh-TW" altLang="en-US" dirty="0"/>
                    </a:p>
                  </a:txBody>
                  <a:tcPr/>
                </a:tc>
              </a:tr>
            </a:tbl>
          </a:graphicData>
        </a:graphic>
      </p:graphicFrame>
      <p:sp>
        <p:nvSpPr>
          <p:cNvPr id="4" name="矩形 3"/>
          <p:cNvSpPr/>
          <p:nvPr/>
        </p:nvSpPr>
        <p:spPr>
          <a:xfrm>
            <a:off x="361950" y="539234"/>
            <a:ext cx="7317452" cy="646331"/>
          </a:xfrm>
          <a:prstGeom prst="rect">
            <a:avLst/>
          </a:prstGeom>
        </p:spPr>
        <p:txBody>
          <a:bodyPr wrap="none">
            <a:spAutoFit/>
          </a:bodyPr>
          <a:lstStyle/>
          <a:p>
            <a:r>
              <a:rPr lang="en-US" altLang="zh-TW" sz="3600" dirty="0" smtClean="0"/>
              <a:t>deep-learning-from-scratch/common/</a:t>
            </a:r>
            <a:endParaRPr lang="zh-TW" altLang="en-US" sz="3600" dirty="0"/>
          </a:p>
        </p:txBody>
      </p:sp>
    </p:spTree>
    <p:extLst>
      <p:ext uri="{BB962C8B-B14F-4D97-AF65-F5344CB8AC3E}">
        <p14:creationId xmlns:p14="http://schemas.microsoft.com/office/powerpoint/2010/main" val="31535130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39</a:t>
            </a:fld>
            <a:endParaRPr lang="zh-TW" altLang="en-US"/>
          </a:p>
        </p:txBody>
      </p:sp>
      <p:sp>
        <p:nvSpPr>
          <p:cNvPr id="3" name="矩形 2"/>
          <p:cNvSpPr/>
          <p:nvPr/>
        </p:nvSpPr>
        <p:spPr>
          <a:xfrm>
            <a:off x="459545" y="2885389"/>
            <a:ext cx="1796261" cy="646331"/>
          </a:xfrm>
          <a:prstGeom prst="rect">
            <a:avLst/>
          </a:prstGeom>
        </p:spPr>
        <p:txBody>
          <a:bodyPr wrap="none">
            <a:spAutoFit/>
          </a:bodyPr>
          <a:lstStyle/>
          <a:p>
            <a:r>
              <a:rPr lang="en-US" altLang="zh-TW" sz="3600" dirty="0" smtClean="0"/>
              <a:t>mnist.py</a:t>
            </a:r>
            <a:endParaRPr lang="zh-TW" altLang="en-US" sz="3600" dirty="0"/>
          </a:p>
        </p:txBody>
      </p:sp>
      <p:sp>
        <p:nvSpPr>
          <p:cNvPr id="4" name="矩形 3"/>
          <p:cNvSpPr/>
          <p:nvPr/>
        </p:nvSpPr>
        <p:spPr>
          <a:xfrm>
            <a:off x="76268" y="1534481"/>
            <a:ext cx="7827464" cy="707886"/>
          </a:xfrm>
          <a:prstGeom prst="rect">
            <a:avLst/>
          </a:prstGeom>
        </p:spPr>
        <p:txBody>
          <a:bodyPr wrap="none">
            <a:spAutoFit/>
          </a:bodyPr>
          <a:lstStyle/>
          <a:p>
            <a:r>
              <a:rPr lang="en-US" altLang="zh-TW" sz="4000" dirty="0" smtClean="0"/>
              <a:t>deep-learning-from-scratch/dataset/</a:t>
            </a:r>
            <a:endParaRPr lang="zh-TW" altLang="en-US" sz="4000" dirty="0"/>
          </a:p>
        </p:txBody>
      </p:sp>
      <p:sp>
        <p:nvSpPr>
          <p:cNvPr id="5" name="矩形 4"/>
          <p:cNvSpPr/>
          <p:nvPr/>
        </p:nvSpPr>
        <p:spPr>
          <a:xfrm>
            <a:off x="700314" y="3629816"/>
            <a:ext cx="4719177" cy="584775"/>
          </a:xfrm>
          <a:prstGeom prst="rect">
            <a:avLst/>
          </a:prstGeom>
        </p:spPr>
        <p:txBody>
          <a:bodyPr wrap="none">
            <a:spAutoFit/>
          </a:bodyPr>
          <a:lstStyle/>
          <a:p>
            <a:r>
              <a:rPr lang="en-US" altLang="zh-TW" sz="3200" dirty="0" err="1" smtClean="0"/>
              <a:t>def</a:t>
            </a:r>
            <a:r>
              <a:rPr lang="en-US" altLang="zh-TW" sz="3200" dirty="0" smtClean="0"/>
              <a:t> _download(</a:t>
            </a:r>
            <a:r>
              <a:rPr lang="en-US" altLang="zh-TW" sz="3200" dirty="0" err="1" smtClean="0"/>
              <a:t>file_name</a:t>
            </a:r>
            <a:r>
              <a:rPr lang="en-US" altLang="zh-TW" sz="3200" dirty="0" smtClean="0"/>
              <a:t>):</a:t>
            </a:r>
            <a:endParaRPr lang="zh-TW" altLang="en-US" sz="3200" dirty="0"/>
          </a:p>
        </p:txBody>
      </p:sp>
      <p:sp>
        <p:nvSpPr>
          <p:cNvPr id="6" name="矩形 5"/>
          <p:cNvSpPr/>
          <p:nvPr/>
        </p:nvSpPr>
        <p:spPr>
          <a:xfrm>
            <a:off x="176439" y="2217784"/>
            <a:ext cx="5955476" cy="369332"/>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將你計畫要使用的</a:t>
            </a:r>
            <a:r>
              <a:rPr lang="zh-TW" altLang="en-US" b="1" dirty="0" smtClean="0">
                <a:solidFill>
                  <a:srgbClr val="0070C0"/>
                </a:solidFill>
                <a:effectLst>
                  <a:outerShdw blurRad="38100" dist="38100" dir="2700000" algn="tl">
                    <a:srgbClr val="000000">
                      <a:alpha val="43137"/>
                    </a:srgbClr>
                  </a:outerShdw>
                </a:effectLst>
              </a:rPr>
              <a:t>資料</a:t>
            </a:r>
            <a:r>
              <a:rPr lang="zh-TW" altLang="en-US" b="1" dirty="0" smtClean="0">
                <a:solidFill>
                  <a:srgbClr val="FF0000"/>
                </a:solidFill>
                <a:effectLst>
                  <a:outerShdw blurRad="38100" dist="38100" dir="2700000" algn="tl">
                    <a:srgbClr val="000000">
                      <a:alpha val="43137"/>
                    </a:srgbClr>
                  </a:outerShdw>
                </a:effectLst>
              </a:rPr>
              <a:t>存取方式及相關工具寫在這模組內</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700314" y="4262180"/>
            <a:ext cx="3872983" cy="584775"/>
          </a:xfrm>
          <a:prstGeom prst="rect">
            <a:avLst/>
          </a:prstGeom>
        </p:spPr>
        <p:txBody>
          <a:bodyPr wrap="none">
            <a:spAutoFit/>
          </a:bodyPr>
          <a:lstStyle/>
          <a:p>
            <a:r>
              <a:rPr lang="en-US" altLang="zh-TW" sz="3200" dirty="0" err="1" smtClean="0"/>
              <a:t>def</a:t>
            </a:r>
            <a:r>
              <a:rPr lang="en-US" altLang="zh-TW" sz="3200" dirty="0" smtClean="0"/>
              <a:t> </a:t>
            </a:r>
            <a:r>
              <a:rPr lang="en-US" altLang="zh-TW" sz="3200" dirty="0" err="1" smtClean="0"/>
              <a:t>download_mnist</a:t>
            </a:r>
            <a:r>
              <a:rPr lang="en-US" altLang="zh-TW" sz="3200" dirty="0" smtClean="0"/>
              <a:t>()</a:t>
            </a:r>
            <a:endParaRPr lang="zh-TW" altLang="en-US" sz="3200" dirty="0"/>
          </a:p>
        </p:txBody>
      </p:sp>
      <p:sp>
        <p:nvSpPr>
          <p:cNvPr id="8" name="矩形 7"/>
          <p:cNvSpPr/>
          <p:nvPr/>
        </p:nvSpPr>
        <p:spPr>
          <a:xfrm>
            <a:off x="459545" y="5246975"/>
            <a:ext cx="8513005" cy="461665"/>
          </a:xfrm>
          <a:prstGeom prst="rect">
            <a:avLst/>
          </a:prstGeom>
        </p:spPr>
        <p:txBody>
          <a:bodyPr wrap="square">
            <a:spAutoFit/>
          </a:bodyPr>
          <a:lstStyle/>
          <a:p>
            <a:r>
              <a:rPr lang="en-US" altLang="zh-TW" sz="2400" dirty="0" err="1" smtClean="0"/>
              <a:t>def</a:t>
            </a:r>
            <a:r>
              <a:rPr lang="en-US" altLang="zh-TW" sz="2400" dirty="0" smtClean="0"/>
              <a:t> </a:t>
            </a:r>
            <a:r>
              <a:rPr lang="en-US" altLang="zh-TW" sz="2400" dirty="0" err="1" smtClean="0"/>
              <a:t>load_mnist</a:t>
            </a:r>
            <a:r>
              <a:rPr lang="en-US" altLang="zh-TW" sz="2400" dirty="0" smtClean="0"/>
              <a:t>(normalize=True, flatten=True, </a:t>
            </a:r>
            <a:r>
              <a:rPr lang="en-US" altLang="zh-TW" sz="2400" dirty="0" err="1" smtClean="0"/>
              <a:t>one_hot_label</a:t>
            </a:r>
            <a:r>
              <a:rPr lang="en-US" altLang="zh-TW" sz="2400" dirty="0" smtClean="0"/>
              <a:t>=False)</a:t>
            </a:r>
            <a:endParaRPr lang="zh-TW" altLang="en-US" sz="2400" dirty="0"/>
          </a:p>
        </p:txBody>
      </p:sp>
      <p:sp>
        <p:nvSpPr>
          <p:cNvPr id="9" name="矩形 8"/>
          <p:cNvSpPr/>
          <p:nvPr/>
        </p:nvSpPr>
        <p:spPr>
          <a:xfrm>
            <a:off x="76268" y="415817"/>
            <a:ext cx="4849404" cy="769441"/>
          </a:xfrm>
          <a:prstGeom prst="rect">
            <a:avLst/>
          </a:prstGeom>
        </p:spPr>
        <p:txBody>
          <a:bodyPr wrap="none">
            <a:spAutoFit/>
          </a:bodyPr>
          <a:lstStyle/>
          <a:p>
            <a:r>
              <a:rPr lang="zh-TW" altLang="en-US" sz="4400" dirty="0" smtClean="0"/>
              <a:t>研讀此程式並說明</a:t>
            </a:r>
            <a:r>
              <a:rPr lang="en-US" altLang="zh-TW" sz="4400" dirty="0" smtClean="0"/>
              <a:t>:</a:t>
            </a:r>
            <a:endParaRPr lang="zh-TW" altLang="en-US" sz="4400" dirty="0"/>
          </a:p>
        </p:txBody>
      </p:sp>
    </p:spTree>
    <p:extLst>
      <p:ext uri="{BB962C8B-B14F-4D97-AF65-F5344CB8AC3E}">
        <p14:creationId xmlns:p14="http://schemas.microsoft.com/office/powerpoint/2010/main" val="268940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51322" y="2566422"/>
            <a:ext cx="5734262" cy="2308324"/>
          </a:xfrm>
          <a:prstGeom prst="rect">
            <a:avLst/>
          </a:prstGeom>
        </p:spPr>
        <p:txBody>
          <a:bodyPr wrap="none">
            <a:spAutoFit/>
          </a:bodyPr>
          <a:lstStyle/>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4</a:t>
            </a:fld>
            <a:endParaRPr lang="zh-TW" altLang="en-US"/>
          </a:p>
        </p:txBody>
      </p:sp>
    </p:spTree>
    <p:extLst>
      <p:ext uri="{BB962C8B-B14F-4D97-AF65-F5344CB8AC3E}">
        <p14:creationId xmlns:p14="http://schemas.microsoft.com/office/powerpoint/2010/main" val="1327651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40</a:t>
            </a:fld>
            <a:endParaRPr lang="zh-TW" altLang="en-US" dirty="0"/>
          </a:p>
        </p:txBody>
      </p:sp>
      <p:sp>
        <p:nvSpPr>
          <p:cNvPr id="3" name="矩形 2"/>
          <p:cNvSpPr/>
          <p:nvPr/>
        </p:nvSpPr>
        <p:spPr>
          <a:xfrm>
            <a:off x="466724" y="678240"/>
            <a:ext cx="8315325" cy="4031873"/>
          </a:xfrm>
          <a:prstGeom prst="rect">
            <a:avLst/>
          </a:prstGeom>
        </p:spPr>
        <p:txBody>
          <a:bodyPr wrap="square">
            <a:spAutoFit/>
          </a:bodyPr>
          <a:lstStyle/>
          <a:p>
            <a:r>
              <a:rPr lang="en-US" altLang="zh-TW" sz="2800" dirty="0" smtClean="0"/>
              <a:t>class SGD:</a:t>
            </a:r>
            <a:endParaRPr lang="en-US" altLang="zh-TW" dirty="0" smtClean="0"/>
          </a:p>
          <a:p>
            <a:r>
              <a:rPr lang="en-US" altLang="zh-TW" dirty="0" smtClean="0"/>
              <a:t>    """</a:t>
            </a:r>
            <a:r>
              <a:rPr lang="zh-TW" altLang="en-US" dirty="0" smtClean="0"/>
              <a:t>確率的勾配降下法（</a:t>
            </a:r>
            <a:r>
              <a:rPr lang="en-US" altLang="zh-TW" dirty="0" smtClean="0"/>
              <a:t>Stochastic Gradient Descent</a:t>
            </a:r>
            <a:r>
              <a:rPr lang="zh-TW" altLang="en-US" dirty="0" smtClean="0"/>
              <a:t>）</a:t>
            </a:r>
            <a:r>
              <a:rPr lang="en-US" altLang="zh-TW" dirty="0" smtClean="0"/>
              <a:t>"""</a:t>
            </a:r>
          </a:p>
          <a:p>
            <a:endParaRPr lang="en-US" altLang="zh-TW" dirty="0" smtClean="0"/>
          </a:p>
          <a:p>
            <a:r>
              <a:rPr lang="en-US" altLang="zh-TW" dirty="0" smtClean="0"/>
              <a:t>    </a:t>
            </a:r>
            <a:r>
              <a:rPr lang="en-US" altLang="zh-TW" sz="3200" dirty="0" err="1" smtClean="0"/>
              <a:t>def</a:t>
            </a:r>
            <a:r>
              <a:rPr lang="en-US" altLang="zh-TW" sz="3200" dirty="0" smtClean="0"/>
              <a:t> __</a:t>
            </a:r>
            <a:r>
              <a:rPr lang="en-US" altLang="zh-TW" sz="3200" dirty="0" err="1" smtClean="0"/>
              <a:t>init</a:t>
            </a:r>
            <a:r>
              <a:rPr lang="en-US" altLang="zh-TW" sz="3200" dirty="0" smtClean="0"/>
              <a:t>__(self, </a:t>
            </a:r>
            <a:r>
              <a:rPr lang="en-US" altLang="zh-TW" sz="3200" i="1" dirty="0" err="1" smtClean="0">
                <a:solidFill>
                  <a:srgbClr val="FF0000"/>
                </a:solidFill>
                <a:effectLst>
                  <a:outerShdw blurRad="38100" dist="38100" dir="2700000" algn="tl">
                    <a:srgbClr val="000000">
                      <a:alpha val="43137"/>
                    </a:srgbClr>
                  </a:outerShdw>
                </a:effectLst>
              </a:rPr>
              <a:t>lr</a:t>
            </a:r>
            <a:r>
              <a:rPr lang="en-US" altLang="zh-TW" sz="3200" i="1" dirty="0" smtClean="0">
                <a:solidFill>
                  <a:srgbClr val="FF0000"/>
                </a:solidFill>
                <a:effectLst>
                  <a:outerShdw blurRad="38100" dist="38100" dir="2700000" algn="tl">
                    <a:srgbClr val="000000">
                      <a:alpha val="43137"/>
                    </a:srgbClr>
                  </a:outerShdw>
                </a:effectLst>
              </a:rPr>
              <a:t>=0.01</a:t>
            </a:r>
            <a:r>
              <a:rPr lang="en-US" altLang="zh-TW" sz="3200" dirty="0" smtClean="0"/>
              <a:t>):</a:t>
            </a:r>
          </a:p>
          <a:p>
            <a:r>
              <a:rPr lang="en-US" altLang="zh-TW" sz="3200" dirty="0" smtClean="0"/>
              <a:t>        self.lr = </a:t>
            </a:r>
            <a:r>
              <a:rPr lang="en-US" altLang="zh-TW" sz="3200" dirty="0" err="1" smtClean="0"/>
              <a:t>lr</a:t>
            </a:r>
            <a:endParaRPr lang="en-US" altLang="zh-TW" sz="3200" dirty="0" smtClean="0"/>
          </a:p>
          <a:p>
            <a:r>
              <a:rPr lang="en-US" altLang="zh-TW" sz="3200" dirty="0" smtClean="0"/>
              <a:t>        </a:t>
            </a:r>
          </a:p>
          <a:p>
            <a:r>
              <a:rPr lang="en-US" altLang="zh-TW" sz="3200" dirty="0" smtClean="0"/>
              <a:t>    </a:t>
            </a:r>
            <a:r>
              <a:rPr lang="en-US" altLang="zh-TW" sz="3200" dirty="0" err="1" smtClean="0"/>
              <a:t>def</a:t>
            </a:r>
            <a:r>
              <a:rPr lang="en-US" altLang="zh-TW" sz="3200" dirty="0" smtClean="0"/>
              <a:t> </a:t>
            </a:r>
            <a:r>
              <a:rPr lang="en-US" altLang="zh-TW" sz="3200" b="1" dirty="0" smtClean="0">
                <a:solidFill>
                  <a:srgbClr val="FF0000"/>
                </a:solidFill>
                <a:effectLst>
                  <a:outerShdw blurRad="38100" dist="38100" dir="2700000" algn="tl">
                    <a:srgbClr val="000000">
                      <a:alpha val="43137"/>
                    </a:srgbClr>
                  </a:outerShdw>
                </a:effectLst>
              </a:rPr>
              <a:t>update</a:t>
            </a:r>
            <a:r>
              <a:rPr lang="en-US" altLang="zh-TW" sz="3200" dirty="0" smtClean="0"/>
              <a:t>(self, </a:t>
            </a:r>
            <a:r>
              <a:rPr lang="en-US" altLang="zh-TW" sz="3200" dirty="0" err="1" smtClean="0"/>
              <a:t>params</a:t>
            </a:r>
            <a:r>
              <a:rPr lang="en-US" altLang="zh-TW" sz="3200" dirty="0" smtClean="0"/>
              <a:t>, grads):</a:t>
            </a:r>
          </a:p>
          <a:p>
            <a:r>
              <a:rPr lang="en-US" altLang="zh-TW" sz="3200" dirty="0" smtClean="0"/>
              <a:t>        for key in </a:t>
            </a:r>
            <a:r>
              <a:rPr lang="en-US" altLang="zh-TW" sz="3200" dirty="0" err="1" smtClean="0"/>
              <a:t>params.keys</a:t>
            </a:r>
            <a:r>
              <a:rPr lang="en-US" altLang="zh-TW" sz="3200" dirty="0" smtClean="0"/>
              <a:t>():</a:t>
            </a:r>
          </a:p>
          <a:p>
            <a:r>
              <a:rPr lang="en-US" altLang="zh-TW" sz="3200" dirty="0" smtClean="0"/>
              <a:t>            </a:t>
            </a:r>
            <a:r>
              <a:rPr lang="en-US" altLang="zh-TW" sz="3200" dirty="0" err="1" smtClean="0"/>
              <a:t>params</a:t>
            </a:r>
            <a:r>
              <a:rPr lang="en-US" altLang="zh-TW" sz="3200" dirty="0" smtClean="0"/>
              <a:t>[key] </a:t>
            </a:r>
            <a:r>
              <a:rPr lang="en-US" altLang="zh-TW" sz="3200" b="1" dirty="0" smtClean="0">
                <a:solidFill>
                  <a:srgbClr val="FF0000"/>
                </a:solidFill>
                <a:effectLst>
                  <a:outerShdw blurRad="38100" dist="38100" dir="2700000" algn="tl">
                    <a:srgbClr val="000000">
                      <a:alpha val="43137"/>
                    </a:srgbClr>
                  </a:outerShdw>
                </a:effectLst>
              </a:rPr>
              <a:t>-</a:t>
            </a:r>
            <a:r>
              <a:rPr lang="en-US" altLang="zh-TW" sz="3200" dirty="0" smtClean="0"/>
              <a:t>= self.lr * grads[key] </a:t>
            </a:r>
            <a:endParaRPr lang="zh-TW" altLang="en-US" sz="3200" dirty="0"/>
          </a:p>
        </p:txBody>
      </p:sp>
      <p:sp>
        <p:nvSpPr>
          <p:cNvPr id="4" name="矩形 3"/>
          <p:cNvSpPr/>
          <p:nvPr/>
        </p:nvSpPr>
        <p:spPr>
          <a:xfrm>
            <a:off x="466724" y="4971197"/>
            <a:ext cx="7439024" cy="954107"/>
          </a:xfrm>
          <a:prstGeom prst="rect">
            <a:avLst/>
          </a:prstGeom>
        </p:spPr>
        <p:txBody>
          <a:bodyPr wrap="square">
            <a:spAutoFit/>
          </a:bodyPr>
          <a:lstStyle/>
          <a:p>
            <a:r>
              <a:rPr lang="en-US" altLang="zh-TW" sz="2800" dirty="0" smtClean="0"/>
              <a:t>https://github.com/oreilly-japan/deep-learning-from-scratch/blob/master/common/</a:t>
            </a:r>
            <a:r>
              <a:rPr lang="en-US" altLang="zh-TW" sz="2800" b="1" dirty="0" smtClean="0">
                <a:solidFill>
                  <a:srgbClr val="FF0000"/>
                </a:solidFill>
                <a:effectLst>
                  <a:outerShdw blurRad="38100" dist="38100" dir="2700000" algn="tl">
                    <a:srgbClr val="000000">
                      <a:alpha val="43137"/>
                    </a:srgbClr>
                  </a:outerShdw>
                </a:effectLst>
              </a:rPr>
              <a:t>optimizer.py</a:t>
            </a:r>
            <a:endParaRPr lang="zh-TW"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3139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41</a:t>
            </a:fld>
            <a:endParaRPr lang="zh-TW" altLang="en-US"/>
          </a:p>
        </p:txBody>
      </p:sp>
      <p:sp>
        <p:nvSpPr>
          <p:cNvPr id="3" name="矩形 2"/>
          <p:cNvSpPr/>
          <p:nvPr/>
        </p:nvSpPr>
        <p:spPr>
          <a:xfrm>
            <a:off x="266700" y="340221"/>
            <a:ext cx="7715250" cy="5632311"/>
          </a:xfrm>
          <a:prstGeom prst="rect">
            <a:avLst/>
          </a:prstGeom>
        </p:spPr>
        <p:txBody>
          <a:bodyPr wrap="square">
            <a:spAutoFit/>
          </a:bodyPr>
          <a:lstStyle/>
          <a:p>
            <a:r>
              <a:rPr lang="en-US" altLang="zh-TW" dirty="0" smtClean="0"/>
              <a:t>class </a:t>
            </a:r>
            <a:r>
              <a:rPr lang="en-US" altLang="zh-TW" dirty="0" err="1" smtClean="0"/>
              <a:t>Nesterov</a:t>
            </a:r>
            <a:r>
              <a:rPr lang="en-US" altLang="zh-TW" dirty="0" smtClean="0"/>
              <a:t>:</a:t>
            </a:r>
          </a:p>
          <a:p>
            <a:endParaRPr lang="en-US" altLang="zh-TW" dirty="0" smtClean="0"/>
          </a:p>
          <a:p>
            <a:r>
              <a:rPr lang="en-US" altLang="zh-TW" dirty="0" smtClean="0"/>
              <a:t>    """</a:t>
            </a:r>
            <a:r>
              <a:rPr lang="en-US" altLang="zh-TW" dirty="0" err="1" smtClean="0"/>
              <a:t>Nesterov's</a:t>
            </a:r>
            <a:r>
              <a:rPr lang="en-US" altLang="zh-TW" dirty="0" smtClean="0"/>
              <a:t> Accelerated Gradient (http://arxiv.org/abs/1212.0901)"""</a:t>
            </a:r>
          </a:p>
          <a:p>
            <a:endParaRPr lang="en-US" altLang="zh-TW" dirty="0" smtClean="0"/>
          </a:p>
          <a:p>
            <a:r>
              <a:rPr lang="en-US" altLang="zh-TW" dirty="0" smtClean="0"/>
              <a:t>    </a:t>
            </a:r>
            <a:r>
              <a:rPr lang="en-US" altLang="zh-TW" dirty="0" err="1" smtClean="0"/>
              <a:t>def</a:t>
            </a:r>
            <a:r>
              <a:rPr lang="en-US" altLang="zh-TW" dirty="0" smtClean="0"/>
              <a:t> __</a:t>
            </a:r>
            <a:r>
              <a:rPr lang="en-US" altLang="zh-TW" dirty="0" err="1" smtClean="0"/>
              <a:t>init</a:t>
            </a:r>
            <a:r>
              <a:rPr lang="en-US" altLang="zh-TW" dirty="0" smtClean="0"/>
              <a:t>__(self, </a:t>
            </a:r>
            <a:r>
              <a:rPr lang="en-US" altLang="zh-TW" dirty="0" err="1" smtClean="0"/>
              <a:t>lr</a:t>
            </a:r>
            <a:r>
              <a:rPr lang="en-US" altLang="zh-TW" dirty="0" smtClean="0"/>
              <a:t>=0.01, </a:t>
            </a:r>
            <a:r>
              <a:rPr lang="en-US" altLang="zh-TW" b="1" dirty="0" smtClean="0">
                <a:solidFill>
                  <a:srgbClr val="FF0000"/>
                </a:solidFill>
                <a:effectLst>
                  <a:outerShdw blurRad="38100" dist="38100" dir="2700000" algn="tl">
                    <a:srgbClr val="000000">
                      <a:alpha val="43137"/>
                    </a:srgbClr>
                  </a:outerShdw>
                </a:effectLst>
              </a:rPr>
              <a:t>momentum=0.9</a:t>
            </a:r>
            <a:r>
              <a:rPr lang="en-US" altLang="zh-TW" dirty="0" smtClean="0"/>
              <a:t>):</a:t>
            </a:r>
          </a:p>
          <a:p>
            <a:r>
              <a:rPr lang="en-US" altLang="zh-TW" dirty="0" smtClean="0"/>
              <a:t>        self.lr = </a:t>
            </a:r>
            <a:r>
              <a:rPr lang="en-US" altLang="zh-TW" dirty="0" err="1" smtClean="0"/>
              <a:t>lr</a:t>
            </a:r>
            <a:endParaRPr lang="en-US" altLang="zh-TW" dirty="0" smtClean="0"/>
          </a:p>
          <a:p>
            <a:r>
              <a:rPr lang="en-US" altLang="zh-TW" dirty="0" smtClean="0"/>
              <a:t>        </a:t>
            </a:r>
            <a:r>
              <a:rPr lang="en-US" altLang="zh-TW" dirty="0" err="1" smtClean="0"/>
              <a:t>self.momentum</a:t>
            </a:r>
            <a:r>
              <a:rPr lang="en-US" altLang="zh-TW" dirty="0" smtClean="0"/>
              <a:t> = momentum</a:t>
            </a:r>
          </a:p>
          <a:p>
            <a:r>
              <a:rPr lang="en-US" altLang="zh-TW" dirty="0" smtClean="0"/>
              <a:t>        </a:t>
            </a:r>
            <a:r>
              <a:rPr lang="en-US" altLang="zh-TW" dirty="0" err="1" smtClean="0"/>
              <a:t>self.v</a:t>
            </a:r>
            <a:r>
              <a:rPr lang="en-US" altLang="zh-TW" dirty="0" smtClean="0"/>
              <a:t> = None</a:t>
            </a:r>
          </a:p>
          <a:p>
            <a:r>
              <a:rPr lang="en-US" altLang="zh-TW" dirty="0" smtClean="0"/>
              <a:t>        </a:t>
            </a:r>
          </a:p>
          <a:p>
            <a:r>
              <a:rPr lang="en-US" altLang="zh-TW" dirty="0" smtClean="0"/>
              <a:t>    </a:t>
            </a:r>
            <a:r>
              <a:rPr lang="en-US" altLang="zh-TW" dirty="0" err="1" smtClean="0"/>
              <a:t>def</a:t>
            </a:r>
            <a:r>
              <a:rPr lang="en-US" altLang="zh-TW" dirty="0" smtClean="0"/>
              <a:t> update(self, </a:t>
            </a:r>
            <a:r>
              <a:rPr lang="en-US" altLang="zh-TW" dirty="0" err="1" smtClean="0"/>
              <a:t>params</a:t>
            </a:r>
            <a:r>
              <a:rPr lang="en-US" altLang="zh-TW" dirty="0" smtClean="0"/>
              <a:t>, grads):</a:t>
            </a:r>
          </a:p>
          <a:p>
            <a:r>
              <a:rPr lang="en-US" altLang="zh-TW" dirty="0" smtClean="0"/>
              <a:t>        if </a:t>
            </a:r>
            <a:r>
              <a:rPr lang="en-US" altLang="zh-TW" dirty="0" err="1" smtClean="0"/>
              <a:t>self.v</a:t>
            </a:r>
            <a:r>
              <a:rPr lang="en-US" altLang="zh-TW" dirty="0" smtClean="0"/>
              <a:t> is None:</a:t>
            </a:r>
          </a:p>
          <a:p>
            <a:r>
              <a:rPr lang="en-US" altLang="zh-TW" dirty="0" smtClean="0"/>
              <a:t>            </a:t>
            </a:r>
            <a:r>
              <a:rPr lang="en-US" altLang="zh-TW" dirty="0" err="1" smtClean="0"/>
              <a:t>self.v</a:t>
            </a:r>
            <a:r>
              <a:rPr lang="en-US" altLang="zh-TW" dirty="0" smtClean="0"/>
              <a:t> = {}</a:t>
            </a:r>
          </a:p>
          <a:p>
            <a:r>
              <a:rPr lang="en-US" altLang="zh-TW" dirty="0" smtClean="0"/>
              <a:t>            for key, </a:t>
            </a:r>
            <a:r>
              <a:rPr lang="en-US" altLang="zh-TW" dirty="0" err="1" smtClean="0"/>
              <a:t>val</a:t>
            </a:r>
            <a:r>
              <a:rPr lang="en-US" altLang="zh-TW" dirty="0" smtClean="0"/>
              <a:t> in </a:t>
            </a:r>
            <a:r>
              <a:rPr lang="en-US" altLang="zh-TW" dirty="0" err="1" smtClean="0"/>
              <a:t>params.items</a:t>
            </a:r>
            <a:r>
              <a:rPr lang="en-US" altLang="zh-TW" dirty="0" smtClean="0"/>
              <a:t>():</a:t>
            </a:r>
          </a:p>
          <a:p>
            <a:r>
              <a:rPr lang="en-US" altLang="zh-TW" dirty="0" smtClean="0"/>
              <a:t>                </a:t>
            </a:r>
            <a:r>
              <a:rPr lang="en-US" altLang="zh-TW" dirty="0" err="1" smtClean="0"/>
              <a:t>self.v</a:t>
            </a:r>
            <a:r>
              <a:rPr lang="en-US" altLang="zh-TW" dirty="0" smtClean="0"/>
              <a:t>[key] = </a:t>
            </a:r>
            <a:r>
              <a:rPr lang="en-US" altLang="zh-TW" dirty="0" err="1" smtClean="0"/>
              <a:t>np.zeros_like</a:t>
            </a:r>
            <a:r>
              <a:rPr lang="en-US" altLang="zh-TW" dirty="0" smtClean="0"/>
              <a:t>(</a:t>
            </a:r>
            <a:r>
              <a:rPr lang="en-US" altLang="zh-TW" dirty="0" err="1" smtClean="0"/>
              <a:t>val</a:t>
            </a:r>
            <a:r>
              <a:rPr lang="en-US" altLang="zh-TW" dirty="0" smtClean="0"/>
              <a:t>)</a:t>
            </a:r>
          </a:p>
          <a:p>
            <a:r>
              <a:rPr lang="en-US" altLang="zh-TW" dirty="0" smtClean="0"/>
              <a:t>            </a:t>
            </a:r>
          </a:p>
          <a:p>
            <a:r>
              <a:rPr lang="en-US" altLang="zh-TW" dirty="0" smtClean="0"/>
              <a:t>        for key in </a:t>
            </a:r>
            <a:r>
              <a:rPr lang="en-US" altLang="zh-TW" dirty="0" err="1" smtClean="0"/>
              <a:t>params.keys</a:t>
            </a:r>
            <a:r>
              <a:rPr lang="en-US" altLang="zh-TW" dirty="0" smtClean="0"/>
              <a:t>():</a:t>
            </a:r>
          </a:p>
          <a:p>
            <a:r>
              <a:rPr lang="en-US" altLang="zh-TW" dirty="0" smtClean="0"/>
              <a:t>            </a:t>
            </a:r>
            <a:r>
              <a:rPr lang="en-US" altLang="zh-TW" dirty="0" err="1" smtClean="0"/>
              <a:t>self.v</a:t>
            </a:r>
            <a:r>
              <a:rPr lang="en-US" altLang="zh-TW" dirty="0" smtClean="0"/>
              <a:t>[key] *= </a:t>
            </a:r>
            <a:r>
              <a:rPr lang="en-US" altLang="zh-TW" dirty="0" err="1" smtClean="0"/>
              <a:t>self.momentum</a:t>
            </a:r>
            <a:endParaRPr lang="en-US" altLang="zh-TW" dirty="0" smtClean="0"/>
          </a:p>
          <a:p>
            <a:r>
              <a:rPr lang="en-US" altLang="zh-TW" dirty="0" smtClean="0"/>
              <a:t>            </a:t>
            </a:r>
            <a:r>
              <a:rPr lang="en-US" altLang="zh-TW" dirty="0" err="1" smtClean="0"/>
              <a:t>self.v</a:t>
            </a:r>
            <a:r>
              <a:rPr lang="en-US" altLang="zh-TW" dirty="0" smtClean="0"/>
              <a:t>[key] -= self.lr * grads[key]</a:t>
            </a:r>
          </a:p>
          <a:p>
            <a:r>
              <a:rPr lang="en-US" altLang="zh-TW" dirty="0" smtClean="0"/>
              <a:t>            </a:t>
            </a:r>
            <a:r>
              <a:rPr lang="en-US" altLang="zh-TW" dirty="0" err="1" smtClean="0"/>
              <a:t>params</a:t>
            </a:r>
            <a:r>
              <a:rPr lang="en-US" altLang="zh-TW" dirty="0" smtClean="0"/>
              <a:t>[key] += </a:t>
            </a:r>
            <a:r>
              <a:rPr lang="en-US" altLang="zh-TW" dirty="0" err="1" smtClean="0"/>
              <a:t>self.momentum</a:t>
            </a:r>
            <a:r>
              <a:rPr lang="en-US" altLang="zh-TW" dirty="0" smtClean="0"/>
              <a:t> * </a:t>
            </a:r>
            <a:r>
              <a:rPr lang="en-US" altLang="zh-TW" dirty="0" err="1" smtClean="0"/>
              <a:t>self.momentum</a:t>
            </a:r>
            <a:r>
              <a:rPr lang="en-US" altLang="zh-TW" dirty="0" smtClean="0"/>
              <a:t> * </a:t>
            </a:r>
            <a:r>
              <a:rPr lang="en-US" altLang="zh-TW" dirty="0" err="1" smtClean="0"/>
              <a:t>self.v</a:t>
            </a:r>
            <a:r>
              <a:rPr lang="en-US" altLang="zh-TW" dirty="0" smtClean="0"/>
              <a:t>[key]</a:t>
            </a:r>
          </a:p>
          <a:p>
            <a:r>
              <a:rPr lang="en-US" altLang="zh-TW" dirty="0" smtClean="0"/>
              <a:t>            </a:t>
            </a:r>
            <a:r>
              <a:rPr lang="en-US" altLang="zh-TW" dirty="0" err="1" smtClean="0"/>
              <a:t>params</a:t>
            </a:r>
            <a:r>
              <a:rPr lang="en-US" altLang="zh-TW" dirty="0" smtClean="0"/>
              <a:t>[key] -= (1 + </a:t>
            </a:r>
            <a:r>
              <a:rPr lang="en-US" altLang="zh-TW" dirty="0" err="1" smtClean="0"/>
              <a:t>self.momentum</a:t>
            </a:r>
            <a:r>
              <a:rPr lang="en-US" altLang="zh-TW" dirty="0" smtClean="0"/>
              <a:t>) * self.lr * grads[key]</a:t>
            </a:r>
            <a:endParaRPr lang="zh-TW" altLang="en-US" dirty="0"/>
          </a:p>
        </p:txBody>
      </p:sp>
    </p:spTree>
    <p:extLst>
      <p:ext uri="{BB962C8B-B14F-4D97-AF65-F5344CB8AC3E}">
        <p14:creationId xmlns:p14="http://schemas.microsoft.com/office/powerpoint/2010/main" val="23502069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42</a:t>
            </a:fld>
            <a:endParaRPr lang="zh-TW" altLang="en-US"/>
          </a:p>
        </p:txBody>
      </p:sp>
      <p:sp>
        <p:nvSpPr>
          <p:cNvPr id="3" name="矩形 2"/>
          <p:cNvSpPr/>
          <p:nvPr/>
        </p:nvSpPr>
        <p:spPr>
          <a:xfrm>
            <a:off x="85724" y="167938"/>
            <a:ext cx="8801101" cy="6370975"/>
          </a:xfrm>
          <a:prstGeom prst="rect">
            <a:avLst/>
          </a:prstGeom>
        </p:spPr>
        <p:txBody>
          <a:bodyPr wrap="square">
            <a:spAutoFit/>
          </a:bodyPr>
          <a:lstStyle/>
          <a:p>
            <a:r>
              <a:rPr lang="en-US" altLang="zh-TW" sz="2400" dirty="0" smtClean="0"/>
              <a:t>class </a:t>
            </a:r>
            <a:r>
              <a:rPr lang="en-US" altLang="zh-TW" sz="2400" dirty="0" err="1" smtClean="0"/>
              <a:t>AdaGrad</a:t>
            </a:r>
            <a:r>
              <a:rPr lang="en-US" altLang="zh-TW" sz="2400" dirty="0" smtClean="0"/>
              <a:t>:</a:t>
            </a:r>
          </a:p>
          <a:p>
            <a:endParaRPr lang="en-US" altLang="zh-TW" sz="2400" dirty="0" smtClean="0"/>
          </a:p>
          <a:p>
            <a:r>
              <a:rPr lang="en-US" altLang="zh-TW" sz="2400" dirty="0" smtClean="0"/>
              <a:t>    """</a:t>
            </a:r>
            <a:r>
              <a:rPr lang="en-US" altLang="zh-TW" sz="2400" dirty="0" err="1" smtClean="0"/>
              <a:t>AdaGrad</a:t>
            </a:r>
            <a:r>
              <a:rPr lang="en-US" altLang="zh-TW" sz="2400" dirty="0" smtClean="0"/>
              <a:t>"""</a:t>
            </a:r>
          </a:p>
          <a:p>
            <a:endParaRPr lang="en-US" altLang="zh-TW" sz="2400" dirty="0" smtClean="0"/>
          </a:p>
          <a:p>
            <a:r>
              <a:rPr lang="en-US" altLang="zh-TW" sz="2400" dirty="0" smtClean="0"/>
              <a:t>    </a:t>
            </a:r>
            <a:r>
              <a:rPr lang="en-US" altLang="zh-TW" sz="2400" dirty="0" err="1" smtClean="0"/>
              <a:t>def</a:t>
            </a:r>
            <a:r>
              <a:rPr lang="en-US" altLang="zh-TW" sz="2400" dirty="0" smtClean="0"/>
              <a:t> __</a:t>
            </a:r>
            <a:r>
              <a:rPr lang="en-US" altLang="zh-TW" sz="2400" dirty="0" err="1" smtClean="0"/>
              <a:t>init</a:t>
            </a:r>
            <a:r>
              <a:rPr lang="en-US" altLang="zh-TW" sz="2400" dirty="0" smtClean="0"/>
              <a:t>__(self, </a:t>
            </a:r>
            <a:r>
              <a:rPr lang="en-US" altLang="zh-TW" sz="2400" dirty="0" err="1" smtClean="0"/>
              <a:t>lr</a:t>
            </a:r>
            <a:r>
              <a:rPr lang="en-US" altLang="zh-TW" sz="2400" dirty="0" smtClean="0"/>
              <a:t>=0.01):</a:t>
            </a:r>
          </a:p>
          <a:p>
            <a:r>
              <a:rPr lang="en-US" altLang="zh-TW" sz="2400" dirty="0" smtClean="0"/>
              <a:t>        self.lr = </a:t>
            </a:r>
            <a:r>
              <a:rPr lang="en-US" altLang="zh-TW" sz="2400" dirty="0" err="1" smtClean="0"/>
              <a:t>lr</a:t>
            </a:r>
            <a:endParaRPr lang="en-US" altLang="zh-TW" sz="2400" dirty="0" smtClean="0"/>
          </a:p>
          <a:p>
            <a:r>
              <a:rPr lang="en-US" altLang="zh-TW" sz="2400" dirty="0" smtClean="0"/>
              <a:t>        </a:t>
            </a:r>
            <a:r>
              <a:rPr lang="en-US" altLang="zh-TW" sz="2400" dirty="0" err="1" smtClean="0"/>
              <a:t>self.h</a:t>
            </a:r>
            <a:r>
              <a:rPr lang="en-US" altLang="zh-TW" sz="2400" dirty="0" smtClean="0"/>
              <a:t> = None</a:t>
            </a:r>
          </a:p>
          <a:p>
            <a:r>
              <a:rPr lang="en-US" altLang="zh-TW" sz="2400" dirty="0" smtClean="0"/>
              <a:t>        </a:t>
            </a:r>
          </a:p>
          <a:p>
            <a:r>
              <a:rPr lang="en-US" altLang="zh-TW" sz="2400" dirty="0" smtClean="0"/>
              <a:t>    </a:t>
            </a:r>
            <a:r>
              <a:rPr lang="en-US" altLang="zh-TW" sz="2400" dirty="0" err="1" smtClean="0"/>
              <a:t>def</a:t>
            </a:r>
            <a:r>
              <a:rPr lang="en-US" altLang="zh-TW" sz="2400" dirty="0" smtClean="0"/>
              <a:t> update(self, </a:t>
            </a:r>
            <a:r>
              <a:rPr lang="en-US" altLang="zh-TW" sz="2400" dirty="0" err="1" smtClean="0"/>
              <a:t>params</a:t>
            </a:r>
            <a:r>
              <a:rPr lang="en-US" altLang="zh-TW" sz="2400" dirty="0" smtClean="0"/>
              <a:t>, grads):</a:t>
            </a:r>
          </a:p>
          <a:p>
            <a:r>
              <a:rPr lang="en-US" altLang="zh-TW" sz="2400" dirty="0" smtClean="0"/>
              <a:t>        if </a:t>
            </a:r>
            <a:r>
              <a:rPr lang="en-US" altLang="zh-TW" sz="2400" dirty="0" err="1" smtClean="0"/>
              <a:t>self.h</a:t>
            </a:r>
            <a:r>
              <a:rPr lang="en-US" altLang="zh-TW" sz="2400" dirty="0" smtClean="0"/>
              <a:t> is None:</a:t>
            </a:r>
          </a:p>
          <a:p>
            <a:r>
              <a:rPr lang="en-US" altLang="zh-TW" sz="2400" dirty="0" smtClean="0"/>
              <a:t>            </a:t>
            </a:r>
            <a:r>
              <a:rPr lang="en-US" altLang="zh-TW" sz="2400" dirty="0" err="1" smtClean="0"/>
              <a:t>self.h</a:t>
            </a:r>
            <a:r>
              <a:rPr lang="en-US" altLang="zh-TW" sz="2400" dirty="0" smtClean="0"/>
              <a:t> = {}</a:t>
            </a:r>
          </a:p>
          <a:p>
            <a:r>
              <a:rPr lang="en-US" altLang="zh-TW" sz="2400" dirty="0" smtClean="0"/>
              <a:t>            for key, </a:t>
            </a:r>
            <a:r>
              <a:rPr lang="en-US" altLang="zh-TW" sz="2400" dirty="0" err="1" smtClean="0"/>
              <a:t>val</a:t>
            </a:r>
            <a:r>
              <a:rPr lang="en-US" altLang="zh-TW" sz="2400" dirty="0" smtClean="0"/>
              <a:t> in </a:t>
            </a:r>
            <a:r>
              <a:rPr lang="en-US" altLang="zh-TW" sz="2400" dirty="0" err="1" smtClean="0"/>
              <a:t>params.items</a:t>
            </a:r>
            <a:r>
              <a:rPr lang="en-US" altLang="zh-TW" sz="2400" dirty="0" smtClean="0"/>
              <a:t>():</a:t>
            </a:r>
          </a:p>
          <a:p>
            <a:r>
              <a:rPr lang="en-US" altLang="zh-TW" sz="2400" dirty="0" smtClean="0"/>
              <a:t>                </a:t>
            </a:r>
            <a:r>
              <a:rPr lang="en-US" altLang="zh-TW" sz="2400" dirty="0" err="1" smtClean="0"/>
              <a:t>self.h</a:t>
            </a:r>
            <a:r>
              <a:rPr lang="en-US" altLang="zh-TW" sz="2400" dirty="0" smtClean="0"/>
              <a:t>[key] = </a:t>
            </a:r>
            <a:r>
              <a:rPr lang="en-US" altLang="zh-TW" sz="2400" dirty="0" err="1" smtClean="0"/>
              <a:t>np.zeros_like</a:t>
            </a:r>
            <a:r>
              <a:rPr lang="en-US" altLang="zh-TW" sz="2400" dirty="0" smtClean="0"/>
              <a:t>(</a:t>
            </a:r>
            <a:r>
              <a:rPr lang="en-US" altLang="zh-TW" sz="2400" dirty="0" err="1" smtClean="0"/>
              <a:t>val</a:t>
            </a:r>
            <a:r>
              <a:rPr lang="en-US" altLang="zh-TW" sz="2400" dirty="0" smtClean="0"/>
              <a:t>)</a:t>
            </a:r>
          </a:p>
          <a:p>
            <a:r>
              <a:rPr lang="en-US" altLang="zh-TW" sz="2400" dirty="0" smtClean="0"/>
              <a:t>            </a:t>
            </a:r>
          </a:p>
          <a:p>
            <a:r>
              <a:rPr lang="en-US" altLang="zh-TW" sz="2400" dirty="0" smtClean="0"/>
              <a:t>        for key in </a:t>
            </a:r>
            <a:r>
              <a:rPr lang="en-US" altLang="zh-TW" sz="2400" dirty="0" err="1" smtClean="0"/>
              <a:t>params.keys</a:t>
            </a:r>
            <a:r>
              <a:rPr lang="en-US" altLang="zh-TW" sz="2400" dirty="0" smtClean="0"/>
              <a:t>():</a:t>
            </a:r>
          </a:p>
          <a:p>
            <a:r>
              <a:rPr lang="en-US" altLang="zh-TW" sz="2400" dirty="0" smtClean="0"/>
              <a:t>            </a:t>
            </a:r>
            <a:r>
              <a:rPr lang="en-US" altLang="zh-TW" sz="2400" dirty="0" err="1" smtClean="0"/>
              <a:t>self.h</a:t>
            </a:r>
            <a:r>
              <a:rPr lang="en-US" altLang="zh-TW" sz="2400" dirty="0" smtClean="0"/>
              <a:t>[key] += grads[key] * grads[key]</a:t>
            </a:r>
          </a:p>
          <a:p>
            <a:r>
              <a:rPr lang="en-US" altLang="zh-TW" sz="2400" dirty="0" smtClean="0"/>
              <a:t>            </a:t>
            </a:r>
            <a:r>
              <a:rPr lang="en-US" altLang="zh-TW" sz="2400" dirty="0" err="1" smtClean="0"/>
              <a:t>params</a:t>
            </a:r>
            <a:r>
              <a:rPr lang="en-US" altLang="zh-TW" sz="2400" dirty="0" smtClean="0"/>
              <a:t>[key] -= self.lr * grads[key] / (</a:t>
            </a:r>
            <a:r>
              <a:rPr lang="en-US" altLang="zh-TW" sz="2400" dirty="0" err="1" smtClean="0"/>
              <a:t>np.sqrt</a:t>
            </a:r>
            <a:r>
              <a:rPr lang="en-US" altLang="zh-TW" sz="2400" dirty="0" smtClean="0"/>
              <a:t>(</a:t>
            </a:r>
            <a:r>
              <a:rPr lang="en-US" altLang="zh-TW" sz="2400" dirty="0" err="1" smtClean="0"/>
              <a:t>self.h</a:t>
            </a:r>
            <a:r>
              <a:rPr lang="en-US" altLang="zh-TW" sz="2400" dirty="0" smtClean="0"/>
              <a:t>[key]) + 1e-7)</a:t>
            </a:r>
            <a:endParaRPr lang="zh-TW" altLang="en-US" sz="2400" dirty="0"/>
          </a:p>
        </p:txBody>
      </p:sp>
    </p:spTree>
    <p:extLst>
      <p:ext uri="{BB962C8B-B14F-4D97-AF65-F5344CB8AC3E}">
        <p14:creationId xmlns:p14="http://schemas.microsoft.com/office/powerpoint/2010/main" val="2709202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43</a:t>
            </a:fld>
            <a:endParaRPr lang="zh-TW" altLang="en-US"/>
          </a:p>
        </p:txBody>
      </p:sp>
      <p:sp>
        <p:nvSpPr>
          <p:cNvPr id="3" name="矩形 2"/>
          <p:cNvSpPr/>
          <p:nvPr/>
        </p:nvSpPr>
        <p:spPr>
          <a:xfrm>
            <a:off x="0" y="0"/>
            <a:ext cx="9696450" cy="6740307"/>
          </a:xfrm>
          <a:prstGeom prst="rect">
            <a:avLst/>
          </a:prstGeom>
        </p:spPr>
        <p:txBody>
          <a:bodyPr wrap="square">
            <a:spAutoFit/>
          </a:bodyPr>
          <a:lstStyle/>
          <a:p>
            <a:r>
              <a:rPr lang="en-US" altLang="zh-TW" sz="2400" dirty="0" smtClean="0"/>
              <a:t>class </a:t>
            </a:r>
            <a:r>
              <a:rPr lang="en-US" altLang="zh-TW" sz="2400" dirty="0" err="1" smtClean="0"/>
              <a:t>RMSprop</a:t>
            </a:r>
            <a:r>
              <a:rPr lang="en-US" altLang="zh-TW" sz="2400" dirty="0" smtClean="0"/>
              <a:t>:</a:t>
            </a:r>
          </a:p>
          <a:p>
            <a:r>
              <a:rPr lang="en-US" altLang="zh-TW" sz="2400" dirty="0" smtClean="0"/>
              <a:t>    """</a:t>
            </a:r>
            <a:r>
              <a:rPr lang="en-US" altLang="zh-TW" sz="2400" dirty="0" err="1" smtClean="0"/>
              <a:t>RMSprop</a:t>
            </a:r>
            <a:r>
              <a:rPr lang="en-US" altLang="zh-TW" sz="2400" dirty="0" smtClean="0"/>
              <a:t>""“</a:t>
            </a:r>
          </a:p>
          <a:p>
            <a:endParaRPr lang="en-US" altLang="zh-TW" sz="2400" dirty="0" smtClean="0"/>
          </a:p>
          <a:p>
            <a:r>
              <a:rPr lang="en-US" altLang="zh-TW" sz="2400" dirty="0" smtClean="0"/>
              <a:t>    </a:t>
            </a:r>
            <a:r>
              <a:rPr lang="en-US" altLang="zh-TW" sz="2400" dirty="0" err="1" smtClean="0"/>
              <a:t>def</a:t>
            </a:r>
            <a:r>
              <a:rPr lang="en-US" altLang="zh-TW" sz="2400" dirty="0" smtClean="0"/>
              <a:t> __</a:t>
            </a:r>
            <a:r>
              <a:rPr lang="en-US" altLang="zh-TW" sz="2400" dirty="0" err="1" smtClean="0"/>
              <a:t>init</a:t>
            </a:r>
            <a:r>
              <a:rPr lang="en-US" altLang="zh-TW" sz="2400" dirty="0" smtClean="0"/>
              <a:t>__(self, </a:t>
            </a:r>
            <a:r>
              <a:rPr lang="en-US" altLang="zh-TW" sz="2400" dirty="0" err="1" smtClean="0"/>
              <a:t>lr</a:t>
            </a:r>
            <a:r>
              <a:rPr lang="en-US" altLang="zh-TW" sz="2400" dirty="0" smtClean="0"/>
              <a:t>=0.01, </a:t>
            </a:r>
            <a:r>
              <a:rPr lang="en-US" altLang="zh-TW" sz="2400" dirty="0" err="1" smtClean="0"/>
              <a:t>decay_rate</a:t>
            </a:r>
            <a:r>
              <a:rPr lang="en-US" altLang="zh-TW" sz="2400" dirty="0" smtClean="0"/>
              <a:t> = 0.99):</a:t>
            </a:r>
          </a:p>
          <a:p>
            <a:r>
              <a:rPr lang="en-US" altLang="zh-TW" sz="2400" dirty="0" smtClean="0"/>
              <a:t>        self.lr = </a:t>
            </a:r>
            <a:r>
              <a:rPr lang="en-US" altLang="zh-TW" sz="2400" dirty="0" err="1" smtClean="0"/>
              <a:t>lr</a:t>
            </a:r>
            <a:endParaRPr lang="en-US" altLang="zh-TW" sz="2400" dirty="0" smtClean="0"/>
          </a:p>
          <a:p>
            <a:r>
              <a:rPr lang="en-US" altLang="zh-TW" sz="2400" dirty="0" smtClean="0"/>
              <a:t>        </a:t>
            </a:r>
            <a:r>
              <a:rPr lang="en-US" altLang="zh-TW" sz="2400" dirty="0" err="1" smtClean="0"/>
              <a:t>self.decay_rate</a:t>
            </a:r>
            <a:r>
              <a:rPr lang="en-US" altLang="zh-TW" sz="2400" dirty="0" smtClean="0"/>
              <a:t> = </a:t>
            </a:r>
            <a:r>
              <a:rPr lang="en-US" altLang="zh-TW" sz="2400" dirty="0" err="1" smtClean="0"/>
              <a:t>decay_rate</a:t>
            </a:r>
            <a:endParaRPr lang="en-US" altLang="zh-TW" sz="2400" dirty="0" smtClean="0"/>
          </a:p>
          <a:p>
            <a:r>
              <a:rPr lang="en-US" altLang="zh-TW" sz="2400" dirty="0" smtClean="0"/>
              <a:t>        </a:t>
            </a:r>
            <a:r>
              <a:rPr lang="en-US" altLang="zh-TW" sz="2400" dirty="0" err="1" smtClean="0"/>
              <a:t>self.h</a:t>
            </a:r>
            <a:r>
              <a:rPr lang="en-US" altLang="zh-TW" sz="2400" dirty="0" smtClean="0"/>
              <a:t> = None</a:t>
            </a:r>
          </a:p>
          <a:p>
            <a:r>
              <a:rPr lang="en-US" altLang="zh-TW" sz="2400" dirty="0" smtClean="0"/>
              <a:t>        </a:t>
            </a:r>
          </a:p>
          <a:p>
            <a:r>
              <a:rPr lang="en-US" altLang="zh-TW" sz="2400" dirty="0" smtClean="0"/>
              <a:t>    </a:t>
            </a:r>
            <a:r>
              <a:rPr lang="en-US" altLang="zh-TW" sz="2400" dirty="0" err="1" smtClean="0"/>
              <a:t>def</a:t>
            </a:r>
            <a:r>
              <a:rPr lang="en-US" altLang="zh-TW" sz="2400" dirty="0" smtClean="0"/>
              <a:t> update(self, </a:t>
            </a:r>
            <a:r>
              <a:rPr lang="en-US" altLang="zh-TW" sz="2400" dirty="0" err="1" smtClean="0"/>
              <a:t>params</a:t>
            </a:r>
            <a:r>
              <a:rPr lang="en-US" altLang="zh-TW" sz="2400" dirty="0" smtClean="0"/>
              <a:t>, grads):</a:t>
            </a:r>
          </a:p>
          <a:p>
            <a:r>
              <a:rPr lang="en-US" altLang="zh-TW" sz="2400" dirty="0" smtClean="0"/>
              <a:t>        if </a:t>
            </a:r>
            <a:r>
              <a:rPr lang="en-US" altLang="zh-TW" sz="2400" dirty="0" err="1" smtClean="0"/>
              <a:t>self.h</a:t>
            </a:r>
            <a:r>
              <a:rPr lang="en-US" altLang="zh-TW" sz="2400" dirty="0" smtClean="0"/>
              <a:t> is None:</a:t>
            </a:r>
          </a:p>
          <a:p>
            <a:r>
              <a:rPr lang="en-US" altLang="zh-TW" sz="2400" dirty="0" smtClean="0"/>
              <a:t>            </a:t>
            </a:r>
            <a:r>
              <a:rPr lang="en-US" altLang="zh-TW" sz="2400" dirty="0" err="1" smtClean="0"/>
              <a:t>self.h</a:t>
            </a:r>
            <a:r>
              <a:rPr lang="en-US" altLang="zh-TW" sz="2400" dirty="0" smtClean="0"/>
              <a:t> = {}</a:t>
            </a:r>
          </a:p>
          <a:p>
            <a:r>
              <a:rPr lang="en-US" altLang="zh-TW" sz="2400" dirty="0" smtClean="0"/>
              <a:t>            for key, </a:t>
            </a:r>
            <a:r>
              <a:rPr lang="en-US" altLang="zh-TW" sz="2400" dirty="0" err="1" smtClean="0"/>
              <a:t>val</a:t>
            </a:r>
            <a:r>
              <a:rPr lang="en-US" altLang="zh-TW" sz="2400" dirty="0" smtClean="0"/>
              <a:t> in </a:t>
            </a:r>
            <a:r>
              <a:rPr lang="en-US" altLang="zh-TW" sz="2400" dirty="0" err="1" smtClean="0"/>
              <a:t>params.items</a:t>
            </a:r>
            <a:r>
              <a:rPr lang="en-US" altLang="zh-TW" sz="2400" dirty="0" smtClean="0"/>
              <a:t>():</a:t>
            </a:r>
          </a:p>
          <a:p>
            <a:r>
              <a:rPr lang="en-US" altLang="zh-TW" sz="2400" dirty="0" smtClean="0"/>
              <a:t>                </a:t>
            </a:r>
            <a:r>
              <a:rPr lang="en-US" altLang="zh-TW" sz="2400" dirty="0" err="1" smtClean="0"/>
              <a:t>self.h</a:t>
            </a:r>
            <a:r>
              <a:rPr lang="en-US" altLang="zh-TW" sz="2400" dirty="0" smtClean="0"/>
              <a:t>[key] = </a:t>
            </a:r>
            <a:r>
              <a:rPr lang="en-US" altLang="zh-TW" sz="2400" dirty="0" err="1" smtClean="0"/>
              <a:t>np.zeros_like</a:t>
            </a:r>
            <a:r>
              <a:rPr lang="en-US" altLang="zh-TW" sz="2400" dirty="0" smtClean="0"/>
              <a:t>(</a:t>
            </a:r>
            <a:r>
              <a:rPr lang="en-US" altLang="zh-TW" sz="2400" dirty="0" err="1" smtClean="0"/>
              <a:t>val</a:t>
            </a:r>
            <a:r>
              <a:rPr lang="en-US" altLang="zh-TW" sz="2400" dirty="0" smtClean="0"/>
              <a:t>)</a:t>
            </a:r>
          </a:p>
          <a:p>
            <a:r>
              <a:rPr lang="en-US" altLang="zh-TW" sz="2400" dirty="0" smtClean="0"/>
              <a:t>            </a:t>
            </a:r>
          </a:p>
          <a:p>
            <a:r>
              <a:rPr lang="en-US" altLang="zh-TW" sz="2400" dirty="0" smtClean="0"/>
              <a:t>        for key in </a:t>
            </a:r>
            <a:r>
              <a:rPr lang="en-US" altLang="zh-TW" sz="2400" dirty="0" err="1" smtClean="0"/>
              <a:t>params.keys</a:t>
            </a:r>
            <a:r>
              <a:rPr lang="en-US" altLang="zh-TW" sz="2400" dirty="0" smtClean="0"/>
              <a:t>():</a:t>
            </a:r>
          </a:p>
          <a:p>
            <a:r>
              <a:rPr lang="en-US" altLang="zh-TW" sz="2400" dirty="0" smtClean="0"/>
              <a:t>            </a:t>
            </a:r>
            <a:r>
              <a:rPr lang="en-US" altLang="zh-TW" sz="2400" dirty="0" err="1" smtClean="0"/>
              <a:t>self.h</a:t>
            </a:r>
            <a:r>
              <a:rPr lang="en-US" altLang="zh-TW" sz="2400" dirty="0" smtClean="0"/>
              <a:t>[key] *= </a:t>
            </a:r>
            <a:r>
              <a:rPr lang="en-US" altLang="zh-TW" sz="2400" dirty="0" err="1" smtClean="0"/>
              <a:t>self.decay_rate</a:t>
            </a:r>
            <a:endParaRPr lang="en-US" altLang="zh-TW" sz="2400" dirty="0" smtClean="0"/>
          </a:p>
          <a:p>
            <a:r>
              <a:rPr lang="en-US" altLang="zh-TW" sz="2400" dirty="0" smtClean="0"/>
              <a:t>            </a:t>
            </a:r>
            <a:r>
              <a:rPr lang="en-US" altLang="zh-TW" sz="2400" dirty="0" err="1" smtClean="0"/>
              <a:t>self.h</a:t>
            </a:r>
            <a:r>
              <a:rPr lang="en-US" altLang="zh-TW" sz="2400" dirty="0" smtClean="0"/>
              <a:t>[key] += (1 - </a:t>
            </a:r>
            <a:r>
              <a:rPr lang="en-US" altLang="zh-TW" sz="2400" dirty="0" err="1" smtClean="0"/>
              <a:t>self.decay_rate</a:t>
            </a:r>
            <a:r>
              <a:rPr lang="en-US" altLang="zh-TW" sz="2400" dirty="0" smtClean="0"/>
              <a:t>) * grads[key] * grads[key]</a:t>
            </a:r>
          </a:p>
          <a:p>
            <a:r>
              <a:rPr lang="en-US" altLang="zh-TW" sz="2400" dirty="0" smtClean="0"/>
              <a:t>            </a:t>
            </a:r>
            <a:r>
              <a:rPr lang="en-US" altLang="zh-TW" sz="2400" dirty="0" err="1" smtClean="0"/>
              <a:t>params</a:t>
            </a:r>
            <a:r>
              <a:rPr lang="en-US" altLang="zh-TW" sz="2400" dirty="0" smtClean="0"/>
              <a:t>[key] -= self.lr * grads[key] / (</a:t>
            </a:r>
            <a:r>
              <a:rPr lang="en-US" altLang="zh-TW" sz="2400" dirty="0" err="1" smtClean="0"/>
              <a:t>np.sqrt</a:t>
            </a:r>
            <a:r>
              <a:rPr lang="en-US" altLang="zh-TW" sz="2400" dirty="0" smtClean="0"/>
              <a:t>(</a:t>
            </a:r>
            <a:r>
              <a:rPr lang="en-US" altLang="zh-TW" sz="2400" dirty="0" err="1" smtClean="0"/>
              <a:t>self.h</a:t>
            </a:r>
            <a:r>
              <a:rPr lang="en-US" altLang="zh-TW" sz="2400" dirty="0" smtClean="0"/>
              <a:t>[key]) + 1e-7)</a:t>
            </a:r>
            <a:endParaRPr lang="en-US" altLang="zh-TW" sz="2400" dirty="0"/>
          </a:p>
        </p:txBody>
      </p:sp>
    </p:spTree>
    <p:extLst>
      <p:ext uri="{BB962C8B-B14F-4D97-AF65-F5344CB8AC3E}">
        <p14:creationId xmlns:p14="http://schemas.microsoft.com/office/powerpoint/2010/main" val="1382850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44</a:t>
            </a:fld>
            <a:endParaRPr lang="zh-TW" altLang="en-US"/>
          </a:p>
        </p:txBody>
      </p:sp>
      <p:sp>
        <p:nvSpPr>
          <p:cNvPr id="3" name="矩形 2"/>
          <p:cNvSpPr/>
          <p:nvPr/>
        </p:nvSpPr>
        <p:spPr>
          <a:xfrm>
            <a:off x="542925" y="495717"/>
            <a:ext cx="8039100" cy="3693319"/>
          </a:xfrm>
          <a:prstGeom prst="rect">
            <a:avLst/>
          </a:prstGeom>
        </p:spPr>
        <p:txBody>
          <a:bodyPr wrap="square">
            <a:spAutoFit/>
          </a:bodyPr>
          <a:lstStyle/>
          <a:p>
            <a:r>
              <a:rPr lang="en-US" altLang="zh-TW" dirty="0" smtClean="0"/>
              <a:t>class Adam:</a:t>
            </a:r>
          </a:p>
          <a:p>
            <a:endParaRPr lang="en-US" altLang="zh-TW" dirty="0" smtClean="0"/>
          </a:p>
          <a:p>
            <a:r>
              <a:rPr lang="en-US" altLang="zh-TW" dirty="0" smtClean="0"/>
              <a:t>    """Adam (http://arxiv.org/abs/1412.6980v8)"""</a:t>
            </a:r>
          </a:p>
          <a:p>
            <a:endParaRPr lang="en-US" altLang="zh-TW" dirty="0" smtClean="0"/>
          </a:p>
          <a:p>
            <a:r>
              <a:rPr lang="en-US" altLang="zh-TW" dirty="0" smtClean="0"/>
              <a:t>    </a:t>
            </a:r>
            <a:r>
              <a:rPr lang="en-US" altLang="zh-TW" dirty="0" err="1" smtClean="0"/>
              <a:t>def</a:t>
            </a:r>
            <a:r>
              <a:rPr lang="en-US" altLang="zh-TW" dirty="0" smtClean="0"/>
              <a:t> __</a:t>
            </a:r>
            <a:r>
              <a:rPr lang="en-US" altLang="zh-TW" dirty="0" err="1" smtClean="0"/>
              <a:t>init</a:t>
            </a:r>
            <a:r>
              <a:rPr lang="en-US" altLang="zh-TW" dirty="0" smtClean="0"/>
              <a:t>__(self, </a:t>
            </a:r>
            <a:r>
              <a:rPr lang="en-US" altLang="zh-TW" dirty="0" err="1" smtClean="0"/>
              <a:t>lr</a:t>
            </a:r>
            <a:r>
              <a:rPr lang="en-US" altLang="zh-TW" dirty="0" smtClean="0"/>
              <a:t>=0.001, beta1=0.9, beta2=0.999):</a:t>
            </a:r>
          </a:p>
          <a:p>
            <a:r>
              <a:rPr lang="en-US" altLang="zh-TW" dirty="0" smtClean="0"/>
              <a:t>        self.lr = </a:t>
            </a:r>
            <a:r>
              <a:rPr lang="en-US" altLang="zh-TW" dirty="0" err="1" smtClean="0"/>
              <a:t>lr</a:t>
            </a:r>
            <a:endParaRPr lang="en-US" altLang="zh-TW" dirty="0" smtClean="0"/>
          </a:p>
          <a:p>
            <a:r>
              <a:rPr lang="en-US" altLang="zh-TW" dirty="0" smtClean="0"/>
              <a:t>        self.beta1 = beta1</a:t>
            </a:r>
          </a:p>
          <a:p>
            <a:r>
              <a:rPr lang="en-US" altLang="zh-TW" dirty="0" smtClean="0"/>
              <a:t>        self.beta2 = beta2</a:t>
            </a:r>
          </a:p>
          <a:p>
            <a:r>
              <a:rPr lang="en-US" altLang="zh-TW" dirty="0" smtClean="0"/>
              <a:t>        </a:t>
            </a:r>
            <a:r>
              <a:rPr lang="en-US" altLang="zh-TW" dirty="0" err="1" smtClean="0"/>
              <a:t>self.iter</a:t>
            </a:r>
            <a:r>
              <a:rPr lang="en-US" altLang="zh-TW" dirty="0" smtClean="0"/>
              <a:t> = 0</a:t>
            </a:r>
          </a:p>
          <a:p>
            <a:r>
              <a:rPr lang="en-US" altLang="zh-TW" dirty="0" smtClean="0"/>
              <a:t>        </a:t>
            </a:r>
            <a:r>
              <a:rPr lang="en-US" altLang="zh-TW" dirty="0" err="1" smtClean="0"/>
              <a:t>self.m</a:t>
            </a:r>
            <a:r>
              <a:rPr lang="en-US" altLang="zh-TW" dirty="0" smtClean="0"/>
              <a:t> = None</a:t>
            </a:r>
          </a:p>
          <a:p>
            <a:r>
              <a:rPr lang="en-US" altLang="zh-TW" dirty="0" smtClean="0"/>
              <a:t>        </a:t>
            </a:r>
            <a:r>
              <a:rPr lang="en-US" altLang="zh-TW" dirty="0" err="1" smtClean="0"/>
              <a:t>self.v</a:t>
            </a:r>
            <a:r>
              <a:rPr lang="en-US" altLang="zh-TW" dirty="0" smtClean="0"/>
              <a:t> = None</a:t>
            </a:r>
          </a:p>
          <a:p>
            <a:r>
              <a:rPr lang="en-US" altLang="zh-TW" dirty="0" smtClean="0"/>
              <a:t>        </a:t>
            </a:r>
          </a:p>
          <a:p>
            <a:r>
              <a:rPr lang="en-US" altLang="zh-TW" dirty="0" smtClean="0"/>
              <a:t>    </a:t>
            </a:r>
            <a:r>
              <a:rPr lang="en-US" altLang="zh-TW" dirty="0" err="1" smtClean="0"/>
              <a:t>def</a:t>
            </a:r>
            <a:r>
              <a:rPr lang="en-US" altLang="zh-TW" dirty="0" smtClean="0"/>
              <a:t> update(self, </a:t>
            </a:r>
            <a:r>
              <a:rPr lang="en-US" altLang="zh-TW" dirty="0" err="1" smtClean="0"/>
              <a:t>params</a:t>
            </a:r>
            <a:r>
              <a:rPr lang="en-US" altLang="zh-TW" dirty="0" smtClean="0"/>
              <a:t>, grads):</a:t>
            </a:r>
            <a:endParaRPr lang="zh-TW" altLang="en-US" dirty="0"/>
          </a:p>
        </p:txBody>
      </p:sp>
    </p:spTree>
    <p:extLst>
      <p:ext uri="{BB962C8B-B14F-4D97-AF65-F5344CB8AC3E}">
        <p14:creationId xmlns:p14="http://schemas.microsoft.com/office/powerpoint/2010/main" val="14164629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45</a:t>
            </a:fld>
            <a:endParaRPr lang="zh-TW" altLang="en-US"/>
          </a:p>
        </p:txBody>
      </p:sp>
      <p:sp>
        <p:nvSpPr>
          <p:cNvPr id="3" name="矩形 2"/>
          <p:cNvSpPr/>
          <p:nvPr/>
        </p:nvSpPr>
        <p:spPr>
          <a:xfrm>
            <a:off x="114300" y="380366"/>
            <a:ext cx="8667750" cy="5909310"/>
          </a:xfrm>
          <a:prstGeom prst="rect">
            <a:avLst/>
          </a:prstGeom>
        </p:spPr>
        <p:txBody>
          <a:bodyPr wrap="square">
            <a:spAutoFit/>
          </a:bodyPr>
          <a:lstStyle/>
          <a:p>
            <a:r>
              <a:rPr lang="en-US" altLang="zh-TW" dirty="0" smtClean="0"/>
              <a:t> </a:t>
            </a:r>
            <a:r>
              <a:rPr lang="en-US" altLang="zh-TW" dirty="0" err="1" smtClean="0"/>
              <a:t>def</a:t>
            </a:r>
            <a:r>
              <a:rPr lang="en-US" altLang="zh-TW" dirty="0" smtClean="0"/>
              <a:t> update(self, </a:t>
            </a:r>
            <a:r>
              <a:rPr lang="en-US" altLang="zh-TW" dirty="0" err="1" smtClean="0"/>
              <a:t>params</a:t>
            </a:r>
            <a:r>
              <a:rPr lang="en-US" altLang="zh-TW" dirty="0" smtClean="0"/>
              <a:t>, grads):</a:t>
            </a:r>
          </a:p>
          <a:p>
            <a:r>
              <a:rPr lang="en-US" altLang="zh-TW" dirty="0" smtClean="0"/>
              <a:t>        if </a:t>
            </a:r>
            <a:r>
              <a:rPr lang="en-US" altLang="zh-TW" dirty="0" err="1" smtClean="0"/>
              <a:t>self.m</a:t>
            </a:r>
            <a:r>
              <a:rPr lang="en-US" altLang="zh-TW" dirty="0" smtClean="0"/>
              <a:t> is None:</a:t>
            </a:r>
          </a:p>
          <a:p>
            <a:r>
              <a:rPr lang="en-US" altLang="zh-TW" dirty="0" smtClean="0"/>
              <a:t>            </a:t>
            </a:r>
            <a:r>
              <a:rPr lang="en-US" altLang="zh-TW" dirty="0" err="1" smtClean="0"/>
              <a:t>self.m</a:t>
            </a:r>
            <a:r>
              <a:rPr lang="en-US" altLang="zh-TW" dirty="0" smtClean="0"/>
              <a:t>, </a:t>
            </a:r>
            <a:r>
              <a:rPr lang="en-US" altLang="zh-TW" dirty="0" err="1" smtClean="0"/>
              <a:t>self.v</a:t>
            </a:r>
            <a:r>
              <a:rPr lang="en-US" altLang="zh-TW" dirty="0" smtClean="0"/>
              <a:t> = {}, {}</a:t>
            </a:r>
          </a:p>
          <a:p>
            <a:r>
              <a:rPr lang="en-US" altLang="zh-TW" dirty="0" smtClean="0"/>
              <a:t>            for key, </a:t>
            </a:r>
            <a:r>
              <a:rPr lang="en-US" altLang="zh-TW" dirty="0" err="1" smtClean="0"/>
              <a:t>val</a:t>
            </a:r>
            <a:r>
              <a:rPr lang="en-US" altLang="zh-TW" dirty="0" smtClean="0"/>
              <a:t> in </a:t>
            </a:r>
            <a:r>
              <a:rPr lang="en-US" altLang="zh-TW" dirty="0" err="1" smtClean="0"/>
              <a:t>params.items</a:t>
            </a:r>
            <a:r>
              <a:rPr lang="en-US" altLang="zh-TW" dirty="0" smtClean="0"/>
              <a:t>():</a:t>
            </a:r>
          </a:p>
          <a:p>
            <a:r>
              <a:rPr lang="en-US" altLang="zh-TW" dirty="0" smtClean="0"/>
              <a:t>                </a:t>
            </a:r>
            <a:r>
              <a:rPr lang="en-US" altLang="zh-TW" dirty="0" err="1" smtClean="0"/>
              <a:t>self.m</a:t>
            </a:r>
            <a:r>
              <a:rPr lang="en-US" altLang="zh-TW" dirty="0" smtClean="0"/>
              <a:t>[key] = </a:t>
            </a:r>
            <a:r>
              <a:rPr lang="en-US" altLang="zh-TW" dirty="0" err="1" smtClean="0"/>
              <a:t>np.zeros_like</a:t>
            </a:r>
            <a:r>
              <a:rPr lang="en-US" altLang="zh-TW" dirty="0" smtClean="0"/>
              <a:t>(</a:t>
            </a:r>
            <a:r>
              <a:rPr lang="en-US" altLang="zh-TW" dirty="0" err="1" smtClean="0"/>
              <a:t>val</a:t>
            </a:r>
            <a:r>
              <a:rPr lang="en-US" altLang="zh-TW" dirty="0" smtClean="0"/>
              <a:t>)</a:t>
            </a:r>
          </a:p>
          <a:p>
            <a:r>
              <a:rPr lang="en-US" altLang="zh-TW" dirty="0" smtClean="0"/>
              <a:t>                </a:t>
            </a:r>
            <a:r>
              <a:rPr lang="en-US" altLang="zh-TW" dirty="0" err="1" smtClean="0"/>
              <a:t>self.v</a:t>
            </a:r>
            <a:r>
              <a:rPr lang="en-US" altLang="zh-TW" dirty="0" smtClean="0"/>
              <a:t>[key] = </a:t>
            </a:r>
            <a:r>
              <a:rPr lang="en-US" altLang="zh-TW" dirty="0" err="1" smtClean="0"/>
              <a:t>np.zeros_like</a:t>
            </a:r>
            <a:r>
              <a:rPr lang="en-US" altLang="zh-TW" dirty="0" smtClean="0"/>
              <a:t>(</a:t>
            </a:r>
            <a:r>
              <a:rPr lang="en-US" altLang="zh-TW" dirty="0" err="1" smtClean="0"/>
              <a:t>val</a:t>
            </a:r>
            <a:r>
              <a:rPr lang="en-US" altLang="zh-TW" dirty="0" smtClean="0"/>
              <a:t>)</a:t>
            </a:r>
          </a:p>
          <a:p>
            <a:r>
              <a:rPr lang="en-US" altLang="zh-TW" dirty="0" smtClean="0"/>
              <a:t>        </a:t>
            </a:r>
          </a:p>
          <a:p>
            <a:r>
              <a:rPr lang="en-US" altLang="zh-TW" dirty="0" smtClean="0"/>
              <a:t>        </a:t>
            </a:r>
            <a:r>
              <a:rPr lang="en-US" altLang="zh-TW" dirty="0" err="1" smtClean="0"/>
              <a:t>self.iter</a:t>
            </a:r>
            <a:r>
              <a:rPr lang="en-US" altLang="zh-TW" dirty="0" smtClean="0"/>
              <a:t> += 1</a:t>
            </a:r>
          </a:p>
          <a:p>
            <a:r>
              <a:rPr lang="en-US" altLang="zh-TW" dirty="0" smtClean="0"/>
              <a:t>        </a:t>
            </a:r>
            <a:r>
              <a:rPr lang="en-US" altLang="zh-TW" dirty="0" err="1" smtClean="0"/>
              <a:t>lr_t</a:t>
            </a:r>
            <a:r>
              <a:rPr lang="en-US" altLang="zh-TW" dirty="0" smtClean="0"/>
              <a:t>  = self.lr * </a:t>
            </a:r>
            <a:r>
              <a:rPr lang="en-US" altLang="zh-TW" dirty="0" err="1" smtClean="0"/>
              <a:t>np.sqrt</a:t>
            </a:r>
            <a:r>
              <a:rPr lang="en-US" altLang="zh-TW" dirty="0" smtClean="0"/>
              <a:t>(1.0 - self.beta2**</a:t>
            </a:r>
            <a:r>
              <a:rPr lang="en-US" altLang="zh-TW" dirty="0" err="1" smtClean="0"/>
              <a:t>self.iter</a:t>
            </a:r>
            <a:r>
              <a:rPr lang="en-US" altLang="zh-TW" dirty="0" smtClean="0"/>
              <a:t>) / (1.0 - self.beta1**</a:t>
            </a:r>
            <a:r>
              <a:rPr lang="en-US" altLang="zh-TW" dirty="0" err="1" smtClean="0"/>
              <a:t>self.iter</a:t>
            </a:r>
            <a:r>
              <a:rPr lang="en-US" altLang="zh-TW" dirty="0" smtClean="0"/>
              <a:t>)         </a:t>
            </a:r>
          </a:p>
          <a:p>
            <a:r>
              <a:rPr lang="en-US" altLang="zh-TW" dirty="0" smtClean="0"/>
              <a:t>        </a:t>
            </a:r>
          </a:p>
          <a:p>
            <a:r>
              <a:rPr lang="en-US" altLang="zh-TW" dirty="0" smtClean="0"/>
              <a:t>        for key in </a:t>
            </a:r>
            <a:r>
              <a:rPr lang="en-US" altLang="zh-TW" dirty="0" err="1" smtClean="0"/>
              <a:t>params.keys</a:t>
            </a:r>
            <a:r>
              <a:rPr lang="en-US" altLang="zh-TW" dirty="0" smtClean="0"/>
              <a:t>():</a:t>
            </a:r>
          </a:p>
          <a:p>
            <a:r>
              <a:rPr lang="en-US" altLang="zh-TW" dirty="0" smtClean="0"/>
              <a:t>            #</a:t>
            </a:r>
            <a:r>
              <a:rPr lang="en-US" altLang="zh-TW" dirty="0" err="1" smtClean="0"/>
              <a:t>self.m</a:t>
            </a:r>
            <a:r>
              <a:rPr lang="en-US" altLang="zh-TW" dirty="0" smtClean="0"/>
              <a:t>[key] = self.beta1*</a:t>
            </a:r>
            <a:r>
              <a:rPr lang="en-US" altLang="zh-TW" dirty="0" err="1" smtClean="0"/>
              <a:t>self.m</a:t>
            </a:r>
            <a:r>
              <a:rPr lang="en-US" altLang="zh-TW" dirty="0" smtClean="0"/>
              <a:t>[key] + (1-self.beta1)*grads[key]</a:t>
            </a:r>
          </a:p>
          <a:p>
            <a:r>
              <a:rPr lang="en-US" altLang="zh-TW" dirty="0" smtClean="0"/>
              <a:t>            #</a:t>
            </a:r>
            <a:r>
              <a:rPr lang="en-US" altLang="zh-TW" dirty="0" err="1" smtClean="0"/>
              <a:t>self.v</a:t>
            </a:r>
            <a:r>
              <a:rPr lang="en-US" altLang="zh-TW" dirty="0" smtClean="0"/>
              <a:t>[key] = self.beta2*</a:t>
            </a:r>
            <a:r>
              <a:rPr lang="en-US" altLang="zh-TW" dirty="0" err="1" smtClean="0"/>
              <a:t>self.v</a:t>
            </a:r>
            <a:r>
              <a:rPr lang="en-US" altLang="zh-TW" dirty="0" smtClean="0"/>
              <a:t>[key] + (1-self.beta2)*(grads[key]**2)</a:t>
            </a:r>
          </a:p>
          <a:p>
            <a:r>
              <a:rPr lang="en-US" altLang="zh-TW" dirty="0" smtClean="0"/>
              <a:t>            </a:t>
            </a:r>
            <a:r>
              <a:rPr lang="en-US" altLang="zh-TW" dirty="0" err="1" smtClean="0"/>
              <a:t>self.m</a:t>
            </a:r>
            <a:r>
              <a:rPr lang="en-US" altLang="zh-TW" dirty="0" smtClean="0"/>
              <a:t>[key] += (1 - self.beta1) * (grads[key] - </a:t>
            </a:r>
            <a:r>
              <a:rPr lang="en-US" altLang="zh-TW" dirty="0" err="1" smtClean="0"/>
              <a:t>self.m</a:t>
            </a:r>
            <a:r>
              <a:rPr lang="en-US" altLang="zh-TW" dirty="0" smtClean="0"/>
              <a:t>[key])</a:t>
            </a:r>
          </a:p>
          <a:p>
            <a:r>
              <a:rPr lang="en-US" altLang="zh-TW" dirty="0" smtClean="0"/>
              <a:t>            </a:t>
            </a:r>
            <a:r>
              <a:rPr lang="en-US" altLang="zh-TW" dirty="0" err="1" smtClean="0"/>
              <a:t>self.v</a:t>
            </a:r>
            <a:r>
              <a:rPr lang="en-US" altLang="zh-TW" dirty="0" smtClean="0"/>
              <a:t>[key] += (1 - self.beta2) * (grads[key]**2 - </a:t>
            </a:r>
            <a:r>
              <a:rPr lang="en-US" altLang="zh-TW" dirty="0" err="1" smtClean="0"/>
              <a:t>self.v</a:t>
            </a:r>
            <a:r>
              <a:rPr lang="en-US" altLang="zh-TW" dirty="0" smtClean="0"/>
              <a:t>[key])</a:t>
            </a:r>
          </a:p>
          <a:p>
            <a:r>
              <a:rPr lang="en-US" altLang="zh-TW" dirty="0" smtClean="0"/>
              <a:t>            </a:t>
            </a:r>
          </a:p>
          <a:p>
            <a:r>
              <a:rPr lang="en-US" altLang="zh-TW" dirty="0" smtClean="0"/>
              <a:t>            </a:t>
            </a:r>
            <a:r>
              <a:rPr lang="en-US" altLang="zh-TW" dirty="0" err="1" smtClean="0"/>
              <a:t>params</a:t>
            </a:r>
            <a:r>
              <a:rPr lang="en-US" altLang="zh-TW" dirty="0" smtClean="0"/>
              <a:t>[key] -= </a:t>
            </a:r>
            <a:r>
              <a:rPr lang="en-US" altLang="zh-TW" dirty="0" err="1" smtClean="0"/>
              <a:t>lr_t</a:t>
            </a:r>
            <a:r>
              <a:rPr lang="en-US" altLang="zh-TW" dirty="0" smtClean="0"/>
              <a:t> * </a:t>
            </a:r>
            <a:r>
              <a:rPr lang="en-US" altLang="zh-TW" dirty="0" err="1" smtClean="0"/>
              <a:t>self.m</a:t>
            </a:r>
            <a:r>
              <a:rPr lang="en-US" altLang="zh-TW" dirty="0" smtClean="0"/>
              <a:t>[key] / (</a:t>
            </a:r>
            <a:r>
              <a:rPr lang="en-US" altLang="zh-TW" dirty="0" err="1" smtClean="0"/>
              <a:t>np.sqrt</a:t>
            </a:r>
            <a:r>
              <a:rPr lang="en-US" altLang="zh-TW" dirty="0" smtClean="0"/>
              <a:t>(</a:t>
            </a:r>
            <a:r>
              <a:rPr lang="en-US" altLang="zh-TW" dirty="0" err="1" smtClean="0"/>
              <a:t>self.v</a:t>
            </a:r>
            <a:r>
              <a:rPr lang="en-US" altLang="zh-TW" dirty="0" smtClean="0"/>
              <a:t>[key]) + 1e-7)</a:t>
            </a:r>
          </a:p>
          <a:p>
            <a:r>
              <a:rPr lang="en-US" altLang="zh-TW" dirty="0" smtClean="0"/>
              <a:t>            </a:t>
            </a:r>
          </a:p>
          <a:p>
            <a:r>
              <a:rPr lang="en-US" altLang="zh-TW" dirty="0" smtClean="0"/>
              <a:t>            #</a:t>
            </a:r>
            <a:r>
              <a:rPr lang="en-US" altLang="zh-TW" dirty="0" err="1" smtClean="0"/>
              <a:t>unbias_m</a:t>
            </a:r>
            <a:r>
              <a:rPr lang="en-US" altLang="zh-TW" dirty="0" smtClean="0"/>
              <a:t> += (1 - self.beta1) * (grads[key] - </a:t>
            </a:r>
            <a:r>
              <a:rPr lang="en-US" altLang="zh-TW" dirty="0" err="1" smtClean="0"/>
              <a:t>self.m</a:t>
            </a:r>
            <a:r>
              <a:rPr lang="en-US" altLang="zh-TW" dirty="0" smtClean="0"/>
              <a:t>[key]) # correct bias</a:t>
            </a:r>
          </a:p>
          <a:p>
            <a:r>
              <a:rPr lang="en-US" altLang="zh-TW" dirty="0" smtClean="0"/>
              <a:t>            #</a:t>
            </a:r>
            <a:r>
              <a:rPr lang="en-US" altLang="zh-TW" dirty="0" err="1" smtClean="0"/>
              <a:t>unbisa_b</a:t>
            </a:r>
            <a:r>
              <a:rPr lang="en-US" altLang="zh-TW" dirty="0" smtClean="0"/>
              <a:t> += (1 - self.beta2) * (grads[key]*grads[key] - </a:t>
            </a:r>
            <a:r>
              <a:rPr lang="en-US" altLang="zh-TW" dirty="0" err="1" smtClean="0"/>
              <a:t>self.v</a:t>
            </a:r>
            <a:r>
              <a:rPr lang="en-US" altLang="zh-TW" dirty="0" smtClean="0"/>
              <a:t>[key]) # correct bias</a:t>
            </a:r>
          </a:p>
          <a:p>
            <a:r>
              <a:rPr lang="en-US" altLang="zh-TW" dirty="0" smtClean="0"/>
              <a:t>            #</a:t>
            </a:r>
            <a:r>
              <a:rPr lang="en-US" altLang="zh-TW" dirty="0" err="1" smtClean="0"/>
              <a:t>params</a:t>
            </a:r>
            <a:r>
              <a:rPr lang="en-US" altLang="zh-TW" dirty="0" smtClean="0"/>
              <a:t>[key] += self.lr * </a:t>
            </a:r>
            <a:r>
              <a:rPr lang="en-US" altLang="zh-TW" dirty="0" err="1" smtClean="0"/>
              <a:t>unbias_m</a:t>
            </a:r>
            <a:r>
              <a:rPr lang="en-US" altLang="zh-TW" dirty="0" smtClean="0"/>
              <a:t> / (</a:t>
            </a:r>
            <a:r>
              <a:rPr lang="en-US" altLang="zh-TW" dirty="0" err="1" smtClean="0"/>
              <a:t>np.sqrt</a:t>
            </a:r>
            <a:r>
              <a:rPr lang="en-US" altLang="zh-TW" dirty="0" smtClean="0"/>
              <a:t>(</a:t>
            </a:r>
            <a:r>
              <a:rPr lang="en-US" altLang="zh-TW" dirty="0" err="1" smtClean="0"/>
              <a:t>unbisa_b</a:t>
            </a:r>
            <a:r>
              <a:rPr lang="en-US" altLang="zh-TW" dirty="0" smtClean="0"/>
              <a:t>) + 1e-7)</a:t>
            </a:r>
            <a:endParaRPr lang="zh-TW" altLang="en-US" dirty="0"/>
          </a:p>
        </p:txBody>
      </p:sp>
    </p:spTree>
    <p:extLst>
      <p:ext uri="{BB962C8B-B14F-4D97-AF65-F5344CB8AC3E}">
        <p14:creationId xmlns:p14="http://schemas.microsoft.com/office/powerpoint/2010/main" val="1428190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384622" y="1451997"/>
            <a:ext cx="5734262" cy="3416320"/>
          </a:xfrm>
          <a:prstGeom prst="rect">
            <a:avLst/>
          </a:prstGeom>
        </p:spPr>
        <p:txBody>
          <a:bodyPr wrap="none">
            <a:spAutoFit/>
          </a:bodyPr>
          <a:lstStyle/>
          <a:p>
            <a:r>
              <a:rPr lang="en-US" altLang="zh-TW" sz="7200" b="1" dirty="0" err="1" smtClean="0">
                <a:solidFill>
                  <a:srgbClr val="FFFF00"/>
                </a:solidFill>
                <a:effectLst>
                  <a:outerShdw blurRad="38100" dist="38100" dir="2700000" algn="tl">
                    <a:srgbClr val="000000">
                      <a:alpha val="43137"/>
                    </a:srgbClr>
                  </a:outerShdw>
                </a:effectLst>
              </a:rPr>
              <a:t>Keras</a:t>
            </a:r>
            <a:endParaRPr lang="en-US" altLang="zh-TW" sz="7200" b="1" dirty="0" smtClean="0">
              <a:solidFill>
                <a:srgbClr val="FFFF00"/>
              </a:solidFill>
              <a:effectLst>
                <a:outerShdw blurRad="38100" dist="38100" dir="2700000" algn="tl">
                  <a:srgbClr val="000000">
                    <a:alpha val="43137"/>
                  </a:srgbClr>
                </a:outerShdw>
              </a:effectLst>
            </a:endParaRPr>
          </a:p>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46</a:t>
            </a:fld>
            <a:endParaRPr lang="zh-TW" altLang="en-US"/>
          </a:p>
        </p:txBody>
      </p:sp>
    </p:spTree>
    <p:extLst>
      <p:ext uri="{BB962C8B-B14F-4D97-AF65-F5344CB8AC3E}">
        <p14:creationId xmlns:p14="http://schemas.microsoft.com/office/powerpoint/2010/main" val="1193097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47</a:t>
            </a:fld>
            <a:endParaRPr lang="zh-TW" altLang="en-US"/>
          </a:p>
        </p:txBody>
      </p:sp>
      <p:sp>
        <p:nvSpPr>
          <p:cNvPr id="3" name="矩形 2"/>
          <p:cNvSpPr/>
          <p:nvPr/>
        </p:nvSpPr>
        <p:spPr>
          <a:xfrm>
            <a:off x="266701" y="620782"/>
            <a:ext cx="8029574" cy="2585323"/>
          </a:xfrm>
          <a:prstGeom prst="rect">
            <a:avLst/>
          </a:prstGeom>
        </p:spPr>
        <p:txBody>
          <a:bodyPr wrap="square">
            <a:spAutoFit/>
          </a:bodyPr>
          <a:lstStyle/>
          <a:p>
            <a:r>
              <a:rPr lang="en-US" altLang="zh-TW" dirty="0" smtClean="0"/>
              <a:t>from </a:t>
            </a:r>
            <a:r>
              <a:rPr lang="en-US" altLang="zh-TW" dirty="0" err="1" smtClean="0"/>
              <a:t>keras</a:t>
            </a:r>
            <a:r>
              <a:rPr lang="en-US" altLang="zh-TW" dirty="0" smtClean="0"/>
              <a:t> import optimizers</a:t>
            </a:r>
          </a:p>
          <a:p>
            <a:endParaRPr lang="en-US" altLang="zh-TW" dirty="0" smtClean="0"/>
          </a:p>
          <a:p>
            <a:r>
              <a:rPr lang="en-US" altLang="zh-TW" dirty="0" smtClean="0"/>
              <a:t>model = Sequential()</a:t>
            </a:r>
          </a:p>
          <a:p>
            <a:r>
              <a:rPr lang="en-US" altLang="zh-TW" dirty="0" err="1" smtClean="0"/>
              <a:t>model.add</a:t>
            </a:r>
            <a:r>
              <a:rPr lang="en-US" altLang="zh-TW" dirty="0" smtClean="0"/>
              <a:t>(Dense(64, </a:t>
            </a:r>
            <a:r>
              <a:rPr lang="en-US" altLang="zh-TW" dirty="0" err="1" smtClean="0"/>
              <a:t>kernel_initializer</a:t>
            </a:r>
            <a:r>
              <a:rPr lang="en-US" altLang="zh-TW" dirty="0" smtClean="0"/>
              <a:t>='uniform', </a:t>
            </a:r>
            <a:r>
              <a:rPr lang="en-US" altLang="zh-TW" dirty="0" err="1" smtClean="0"/>
              <a:t>input_shape</a:t>
            </a:r>
            <a:r>
              <a:rPr lang="en-US" altLang="zh-TW" dirty="0" smtClean="0"/>
              <a:t>=(10,)))</a:t>
            </a:r>
          </a:p>
          <a:p>
            <a:r>
              <a:rPr lang="en-US" altLang="zh-TW" dirty="0" err="1" smtClean="0"/>
              <a:t>model.add</a:t>
            </a:r>
            <a:r>
              <a:rPr lang="en-US" altLang="zh-TW" dirty="0" smtClean="0"/>
              <a:t>(Activation('</a:t>
            </a:r>
            <a:r>
              <a:rPr lang="en-US" altLang="zh-TW" dirty="0" err="1" smtClean="0"/>
              <a:t>softmax</a:t>
            </a:r>
            <a:r>
              <a:rPr lang="en-US" altLang="zh-TW" dirty="0" smtClean="0"/>
              <a:t>'))</a:t>
            </a:r>
          </a:p>
          <a:p>
            <a:endParaRPr lang="en-US" altLang="zh-TW" dirty="0" smtClean="0"/>
          </a:p>
          <a:p>
            <a:r>
              <a:rPr lang="en-US" altLang="zh-TW" dirty="0" err="1" smtClean="0"/>
              <a:t>sgd</a:t>
            </a:r>
            <a:r>
              <a:rPr lang="en-US" altLang="zh-TW" dirty="0" smtClean="0"/>
              <a:t> = </a:t>
            </a:r>
            <a:r>
              <a:rPr lang="en-US" altLang="zh-TW" dirty="0" err="1" smtClean="0"/>
              <a:t>optimizers.SGD</a:t>
            </a:r>
            <a:r>
              <a:rPr lang="en-US" altLang="zh-TW" dirty="0" smtClean="0"/>
              <a:t>(</a:t>
            </a:r>
            <a:r>
              <a:rPr lang="en-US" altLang="zh-TW" dirty="0" err="1" smtClean="0"/>
              <a:t>lr</a:t>
            </a:r>
            <a:r>
              <a:rPr lang="en-US" altLang="zh-TW" dirty="0" smtClean="0"/>
              <a:t>=0.01, decay=1e-6, momentum=0.9, </a:t>
            </a:r>
            <a:r>
              <a:rPr lang="en-US" altLang="zh-TW" dirty="0" err="1" smtClean="0"/>
              <a:t>nesterov</a:t>
            </a:r>
            <a:r>
              <a:rPr lang="en-US" altLang="zh-TW" dirty="0" smtClean="0"/>
              <a:t>=True)</a:t>
            </a:r>
          </a:p>
          <a:p>
            <a:endParaRPr lang="en-US" altLang="zh-TW" dirty="0" smtClean="0"/>
          </a:p>
          <a:p>
            <a:r>
              <a:rPr lang="en-US" altLang="zh-TW" dirty="0" err="1" smtClean="0"/>
              <a:t>model.compile</a:t>
            </a:r>
            <a:r>
              <a:rPr lang="en-US" altLang="zh-TW" dirty="0" smtClean="0"/>
              <a:t>(loss='</a:t>
            </a:r>
            <a:r>
              <a:rPr lang="en-US" altLang="zh-TW" dirty="0" err="1" smtClean="0"/>
              <a:t>mean_squared_error</a:t>
            </a:r>
            <a:r>
              <a:rPr lang="en-US" altLang="zh-TW" dirty="0" smtClean="0"/>
              <a:t>', optimizer=</a:t>
            </a:r>
            <a:r>
              <a:rPr lang="en-US" altLang="zh-TW" dirty="0" err="1" smtClean="0"/>
              <a:t>sgd</a:t>
            </a:r>
            <a:r>
              <a:rPr lang="en-US" altLang="zh-TW" dirty="0" smtClean="0"/>
              <a:t>)</a:t>
            </a:r>
            <a:endParaRPr lang="zh-TW" altLang="en-US" dirty="0"/>
          </a:p>
        </p:txBody>
      </p:sp>
      <p:sp>
        <p:nvSpPr>
          <p:cNvPr id="4" name="矩形 3"/>
          <p:cNvSpPr/>
          <p:nvPr/>
        </p:nvSpPr>
        <p:spPr>
          <a:xfrm>
            <a:off x="571501" y="3359537"/>
            <a:ext cx="1165704" cy="769441"/>
          </a:xfrm>
          <a:prstGeom prst="rect">
            <a:avLst/>
          </a:prstGeom>
        </p:spPr>
        <p:txBody>
          <a:bodyPr wrap="none">
            <a:spAutoFit/>
          </a:bodyPr>
          <a:lstStyle/>
          <a:p>
            <a:r>
              <a:rPr lang="en-US" altLang="zh-TW" sz="4400" b="1" dirty="0" smtClean="0">
                <a:effectLst>
                  <a:outerShdw blurRad="38100" dist="38100" dir="2700000" algn="tl">
                    <a:srgbClr val="000000">
                      <a:alpha val="43137"/>
                    </a:srgbClr>
                  </a:outerShdw>
                </a:effectLst>
              </a:rPr>
              <a:t>SGD</a:t>
            </a:r>
            <a:endParaRPr lang="zh-TW" altLang="en-US" sz="4400" b="1" dirty="0">
              <a:effectLst>
                <a:outerShdw blurRad="38100" dist="38100" dir="2700000" algn="tl">
                  <a:srgbClr val="000000">
                    <a:alpha val="43137"/>
                  </a:srgbClr>
                </a:outerShdw>
              </a:effectLst>
            </a:endParaRPr>
          </a:p>
        </p:txBody>
      </p:sp>
      <p:sp>
        <p:nvSpPr>
          <p:cNvPr id="5" name="矩形 4"/>
          <p:cNvSpPr/>
          <p:nvPr/>
        </p:nvSpPr>
        <p:spPr>
          <a:xfrm>
            <a:off x="2320683" y="3421092"/>
            <a:ext cx="2167709" cy="707886"/>
          </a:xfrm>
          <a:prstGeom prst="rect">
            <a:avLst/>
          </a:prstGeom>
        </p:spPr>
        <p:txBody>
          <a:bodyPr wrap="none">
            <a:spAutoFit/>
          </a:bodyPr>
          <a:lstStyle/>
          <a:p>
            <a:r>
              <a:rPr lang="en-US" altLang="zh-TW" sz="4000" b="1" dirty="0" err="1" smtClean="0">
                <a:effectLst>
                  <a:outerShdw blurRad="38100" dist="38100" dir="2700000" algn="tl">
                    <a:srgbClr val="000000">
                      <a:alpha val="43137"/>
                    </a:srgbClr>
                  </a:outerShdw>
                </a:effectLst>
              </a:rPr>
              <a:t>RMSprop</a:t>
            </a:r>
            <a:endParaRPr lang="zh-TW" altLang="en-US" sz="4000" b="1" dirty="0">
              <a:effectLst>
                <a:outerShdw blurRad="38100" dist="38100" dir="2700000" algn="tl">
                  <a:srgbClr val="000000">
                    <a:alpha val="43137"/>
                  </a:srgbClr>
                </a:outerShdw>
              </a:effectLst>
            </a:endParaRPr>
          </a:p>
        </p:txBody>
      </p:sp>
      <p:sp>
        <p:nvSpPr>
          <p:cNvPr id="6" name="矩形 5"/>
          <p:cNvSpPr/>
          <p:nvPr/>
        </p:nvSpPr>
        <p:spPr>
          <a:xfrm>
            <a:off x="5071870" y="3464223"/>
            <a:ext cx="1790362" cy="646331"/>
          </a:xfrm>
          <a:prstGeom prst="rect">
            <a:avLst/>
          </a:prstGeom>
        </p:spPr>
        <p:txBody>
          <a:bodyPr wrap="none">
            <a:spAutoFit/>
          </a:bodyPr>
          <a:lstStyle/>
          <a:p>
            <a:r>
              <a:rPr lang="en-US" altLang="zh-TW" sz="3600" b="1" dirty="0" err="1" smtClean="0">
                <a:effectLst>
                  <a:outerShdw blurRad="38100" dist="38100" dir="2700000" algn="tl">
                    <a:srgbClr val="000000">
                      <a:alpha val="43137"/>
                    </a:srgbClr>
                  </a:outerShdw>
                </a:effectLst>
              </a:rPr>
              <a:t>Adagrad</a:t>
            </a:r>
            <a:endParaRPr lang="zh-TW" altLang="en-US" sz="3600" b="1" dirty="0">
              <a:effectLst>
                <a:outerShdw blurRad="38100" dist="38100" dir="2700000" algn="tl">
                  <a:srgbClr val="000000">
                    <a:alpha val="43137"/>
                  </a:srgbClr>
                </a:outerShdw>
              </a:effectLst>
            </a:endParaRPr>
          </a:p>
        </p:txBody>
      </p:sp>
      <p:sp>
        <p:nvSpPr>
          <p:cNvPr id="7" name="矩形 6"/>
          <p:cNvSpPr/>
          <p:nvPr/>
        </p:nvSpPr>
        <p:spPr>
          <a:xfrm>
            <a:off x="571501" y="4463291"/>
            <a:ext cx="2111284" cy="707886"/>
          </a:xfrm>
          <a:prstGeom prst="rect">
            <a:avLst/>
          </a:prstGeom>
        </p:spPr>
        <p:txBody>
          <a:bodyPr wrap="none">
            <a:spAutoFit/>
          </a:bodyPr>
          <a:lstStyle/>
          <a:p>
            <a:r>
              <a:rPr lang="en-US" altLang="zh-TW" sz="4000" b="1" dirty="0" err="1" smtClean="0">
                <a:effectLst>
                  <a:outerShdw blurRad="38100" dist="38100" dir="2700000" algn="tl">
                    <a:srgbClr val="000000">
                      <a:alpha val="43137"/>
                    </a:srgbClr>
                  </a:outerShdw>
                </a:effectLst>
              </a:rPr>
              <a:t>Adadelta</a:t>
            </a:r>
            <a:endParaRPr lang="zh-TW" altLang="en-US" sz="4000" b="1" dirty="0">
              <a:effectLst>
                <a:outerShdw blurRad="38100" dist="38100" dir="2700000" algn="tl">
                  <a:srgbClr val="000000">
                    <a:alpha val="43137"/>
                  </a:srgbClr>
                </a:outerShdw>
              </a:effectLst>
            </a:endParaRPr>
          </a:p>
        </p:txBody>
      </p:sp>
      <p:sp>
        <p:nvSpPr>
          <p:cNvPr id="8" name="矩形 7"/>
          <p:cNvSpPr/>
          <p:nvPr/>
        </p:nvSpPr>
        <p:spPr>
          <a:xfrm>
            <a:off x="3230593" y="4555290"/>
            <a:ext cx="1441420" cy="707886"/>
          </a:xfrm>
          <a:prstGeom prst="rect">
            <a:avLst/>
          </a:prstGeom>
        </p:spPr>
        <p:txBody>
          <a:bodyPr wrap="none">
            <a:spAutoFit/>
          </a:bodyPr>
          <a:lstStyle/>
          <a:p>
            <a:r>
              <a:rPr lang="en-US" altLang="zh-TW" sz="4000" b="1" dirty="0" smtClean="0">
                <a:solidFill>
                  <a:srgbClr val="C00000"/>
                </a:solidFill>
                <a:effectLst>
                  <a:outerShdw blurRad="38100" dist="38100" dir="2700000" algn="tl">
                    <a:srgbClr val="000000">
                      <a:alpha val="43137"/>
                    </a:srgbClr>
                  </a:outerShdw>
                </a:effectLst>
              </a:rPr>
              <a:t>Adam</a:t>
            </a:r>
            <a:endParaRPr lang="zh-TW" altLang="en-US" sz="4000" b="1" dirty="0">
              <a:solidFill>
                <a:srgbClr val="C00000"/>
              </a:solidFill>
              <a:effectLst>
                <a:outerShdw blurRad="38100" dist="38100" dir="2700000" algn="tl">
                  <a:srgbClr val="000000">
                    <a:alpha val="43137"/>
                  </a:srgbClr>
                </a:outerShdw>
              </a:effectLst>
            </a:endParaRPr>
          </a:p>
        </p:txBody>
      </p:sp>
      <p:sp>
        <p:nvSpPr>
          <p:cNvPr id="9" name="矩形 8"/>
          <p:cNvSpPr/>
          <p:nvPr/>
        </p:nvSpPr>
        <p:spPr>
          <a:xfrm>
            <a:off x="5219821" y="4540528"/>
            <a:ext cx="2297424" cy="769441"/>
          </a:xfrm>
          <a:prstGeom prst="rect">
            <a:avLst/>
          </a:prstGeom>
        </p:spPr>
        <p:txBody>
          <a:bodyPr wrap="none">
            <a:spAutoFit/>
          </a:bodyPr>
          <a:lstStyle/>
          <a:p>
            <a:r>
              <a:rPr lang="en-US" altLang="zh-TW" sz="4400" b="1" i="0" dirty="0" err="1" smtClean="0">
                <a:solidFill>
                  <a:srgbClr val="404040"/>
                </a:solidFill>
                <a:effectLst>
                  <a:outerShdw blurRad="38100" dist="38100" dir="2700000" algn="tl">
                    <a:srgbClr val="000000">
                      <a:alpha val="43137"/>
                    </a:srgbClr>
                  </a:outerShdw>
                </a:effectLst>
                <a:latin typeface="Source Sans Pro"/>
              </a:rPr>
              <a:t>Adamax</a:t>
            </a:r>
            <a:endParaRPr lang="en-US" altLang="zh-TW" sz="4400" b="1" i="0" dirty="0">
              <a:solidFill>
                <a:srgbClr val="404040"/>
              </a:solidFill>
              <a:effectLst>
                <a:outerShdw blurRad="38100" dist="38100" dir="2700000" algn="tl">
                  <a:srgbClr val="000000">
                    <a:alpha val="43137"/>
                  </a:srgbClr>
                </a:outerShdw>
              </a:effectLst>
              <a:latin typeface="Source Sans Pro"/>
            </a:endParaRPr>
          </a:p>
        </p:txBody>
      </p:sp>
      <p:sp>
        <p:nvSpPr>
          <p:cNvPr id="10" name="矩形 9"/>
          <p:cNvSpPr/>
          <p:nvPr/>
        </p:nvSpPr>
        <p:spPr>
          <a:xfrm>
            <a:off x="571501" y="5511284"/>
            <a:ext cx="1721946" cy="707886"/>
          </a:xfrm>
          <a:prstGeom prst="rect">
            <a:avLst/>
          </a:prstGeom>
        </p:spPr>
        <p:txBody>
          <a:bodyPr wrap="none">
            <a:spAutoFit/>
          </a:bodyPr>
          <a:lstStyle/>
          <a:p>
            <a:r>
              <a:rPr lang="en-US" altLang="zh-TW" sz="4000" b="1" dirty="0" err="1" smtClean="0">
                <a:effectLst>
                  <a:outerShdw blurRad="38100" dist="38100" dir="2700000" algn="tl">
                    <a:srgbClr val="000000">
                      <a:alpha val="43137"/>
                    </a:srgbClr>
                  </a:outerShdw>
                </a:effectLst>
              </a:rPr>
              <a:t>Nadam</a:t>
            </a:r>
            <a:endParaRPr lang="zh-TW" altLang="en-US" sz="4000" b="1" dirty="0">
              <a:effectLst>
                <a:outerShdw blurRad="38100" dist="38100" dir="2700000" algn="tl">
                  <a:srgbClr val="000000">
                    <a:alpha val="43137"/>
                  </a:srgbClr>
                </a:outerShdw>
              </a:effectLst>
            </a:endParaRPr>
          </a:p>
        </p:txBody>
      </p:sp>
      <p:sp>
        <p:nvSpPr>
          <p:cNvPr id="11" name="矩形 10"/>
          <p:cNvSpPr/>
          <p:nvPr/>
        </p:nvSpPr>
        <p:spPr>
          <a:xfrm>
            <a:off x="6622220" y="305024"/>
            <a:ext cx="2400978" cy="461665"/>
          </a:xfrm>
          <a:prstGeom prst="rect">
            <a:avLst/>
          </a:prstGeom>
          <a:solidFill>
            <a:schemeClr val="tx1"/>
          </a:solidFill>
        </p:spPr>
        <p:txBody>
          <a:bodyPr wrap="none">
            <a:spAutoFit/>
          </a:bodyPr>
          <a:lstStyle/>
          <a:p>
            <a:r>
              <a:rPr lang="en-US" altLang="zh-TW" sz="2400" b="1" dirty="0" err="1" smtClean="0">
                <a:solidFill>
                  <a:srgbClr val="FFFF00"/>
                </a:solidFill>
              </a:rPr>
              <a:t>Keras</a:t>
            </a:r>
            <a:r>
              <a:rPr lang="zh-TW" altLang="en-US" sz="2400" b="1" dirty="0" smtClean="0">
                <a:solidFill>
                  <a:schemeClr val="bg1"/>
                </a:solidFill>
              </a:rPr>
              <a:t>原始碼分析</a:t>
            </a:r>
            <a:endParaRPr lang="en-US" altLang="zh-TW" sz="2400" b="1" dirty="0">
              <a:solidFill>
                <a:schemeClr val="bg1"/>
              </a:solidFill>
            </a:endParaRPr>
          </a:p>
        </p:txBody>
      </p:sp>
    </p:spTree>
    <p:extLst>
      <p:ext uri="{BB962C8B-B14F-4D97-AF65-F5344CB8AC3E}">
        <p14:creationId xmlns:p14="http://schemas.microsoft.com/office/powerpoint/2010/main" val="3753018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48</a:t>
            </a:fld>
            <a:endParaRPr lang="zh-TW" altLang="en-US"/>
          </a:p>
        </p:txBody>
      </p:sp>
      <p:sp>
        <p:nvSpPr>
          <p:cNvPr id="3" name="矩形 2"/>
          <p:cNvSpPr/>
          <p:nvPr/>
        </p:nvSpPr>
        <p:spPr>
          <a:xfrm>
            <a:off x="666750" y="1395115"/>
            <a:ext cx="5715000" cy="2862322"/>
          </a:xfrm>
          <a:prstGeom prst="rect">
            <a:avLst/>
          </a:prstGeom>
        </p:spPr>
        <p:txBody>
          <a:bodyPr wrap="square">
            <a:spAutoFit/>
          </a:bodyPr>
          <a:lstStyle/>
          <a:p>
            <a:r>
              <a:rPr lang="en-US" altLang="zh-TW" sz="3600" dirty="0" err="1" smtClean="0"/>
              <a:t>keras.optimizers.SGD</a:t>
            </a:r>
            <a:r>
              <a:rPr lang="en-US" altLang="zh-TW" sz="3600" dirty="0" smtClean="0"/>
              <a:t>(</a:t>
            </a:r>
          </a:p>
          <a:p>
            <a:r>
              <a:rPr lang="en-US" altLang="zh-TW" sz="3600" dirty="0" err="1" smtClean="0"/>
              <a:t>lr</a:t>
            </a:r>
            <a:r>
              <a:rPr lang="en-US" altLang="zh-TW" sz="3600" dirty="0" smtClean="0"/>
              <a:t>=0.01, </a:t>
            </a:r>
          </a:p>
          <a:p>
            <a:r>
              <a:rPr lang="en-US" altLang="zh-TW" sz="3600" dirty="0" smtClean="0"/>
              <a:t>momentum=0.0, </a:t>
            </a:r>
          </a:p>
          <a:p>
            <a:r>
              <a:rPr lang="en-US" altLang="zh-TW" sz="3600" dirty="0" smtClean="0"/>
              <a:t>decay=0.0, </a:t>
            </a:r>
          </a:p>
          <a:p>
            <a:r>
              <a:rPr lang="en-US" altLang="zh-TW" sz="3600" dirty="0" err="1" smtClean="0"/>
              <a:t>nesterov</a:t>
            </a:r>
            <a:r>
              <a:rPr lang="en-US" altLang="zh-TW" sz="3600" dirty="0" smtClean="0"/>
              <a:t>=False)</a:t>
            </a:r>
            <a:endParaRPr lang="zh-TW" altLang="en-US" sz="3600" dirty="0"/>
          </a:p>
        </p:txBody>
      </p:sp>
      <p:sp>
        <p:nvSpPr>
          <p:cNvPr id="4" name="矩形 3"/>
          <p:cNvSpPr/>
          <p:nvPr/>
        </p:nvSpPr>
        <p:spPr>
          <a:xfrm>
            <a:off x="285750" y="272534"/>
            <a:ext cx="2361224" cy="646331"/>
          </a:xfrm>
          <a:prstGeom prst="rect">
            <a:avLst/>
          </a:prstGeom>
        </p:spPr>
        <p:txBody>
          <a:bodyPr wrap="none">
            <a:spAutoFit/>
          </a:bodyPr>
          <a:lstStyle/>
          <a:p>
            <a:r>
              <a:rPr lang="en-US" altLang="zh-TW" sz="3600" dirty="0" err="1" smtClean="0"/>
              <a:t>SGD@keras</a:t>
            </a:r>
            <a:endParaRPr lang="zh-TW" altLang="en-US" sz="3600" dirty="0"/>
          </a:p>
        </p:txBody>
      </p:sp>
      <p:sp>
        <p:nvSpPr>
          <p:cNvPr id="5" name="矩形 4"/>
          <p:cNvSpPr/>
          <p:nvPr/>
        </p:nvSpPr>
        <p:spPr>
          <a:xfrm>
            <a:off x="2286000" y="4821377"/>
            <a:ext cx="5524500" cy="1477328"/>
          </a:xfrm>
          <a:prstGeom prst="rect">
            <a:avLst/>
          </a:prstGeom>
        </p:spPr>
        <p:txBody>
          <a:bodyPr wrap="square">
            <a:spAutoFit/>
          </a:bodyPr>
          <a:lstStyle/>
          <a:p>
            <a:r>
              <a:rPr lang="en-US" altLang="zh-TW" dirty="0" err="1" smtClean="0"/>
              <a:t>lr</a:t>
            </a:r>
            <a:r>
              <a:rPr lang="en-US" altLang="zh-TW" dirty="0" smtClean="0"/>
              <a:t>: float &gt;= 0. </a:t>
            </a:r>
            <a:r>
              <a:rPr lang="zh-TW" altLang="en-US" dirty="0" smtClean="0"/>
              <a:t>學習率。</a:t>
            </a:r>
          </a:p>
          <a:p>
            <a:r>
              <a:rPr lang="en-US" altLang="zh-TW" dirty="0" smtClean="0"/>
              <a:t>momentum: float &gt;= 0. </a:t>
            </a:r>
            <a:r>
              <a:rPr lang="zh-TW" altLang="en-US" dirty="0" smtClean="0"/>
              <a:t>參數，用於加速 </a:t>
            </a:r>
            <a:r>
              <a:rPr lang="en-US" altLang="zh-TW" dirty="0" smtClean="0"/>
              <a:t>SGD </a:t>
            </a:r>
            <a:r>
              <a:rPr lang="zh-TW" altLang="en-US" dirty="0" smtClean="0"/>
              <a:t>在相關方向上前進，並抑制震盪。</a:t>
            </a:r>
          </a:p>
          <a:p>
            <a:r>
              <a:rPr lang="en-US" altLang="zh-TW" dirty="0" smtClean="0"/>
              <a:t>decay: float &gt;= 0. </a:t>
            </a:r>
            <a:r>
              <a:rPr lang="zh-TW" altLang="en-US" dirty="0" smtClean="0"/>
              <a:t>每次參數更新後學習率衰減值。</a:t>
            </a:r>
          </a:p>
          <a:p>
            <a:r>
              <a:rPr lang="en-US" altLang="zh-TW" dirty="0" err="1" smtClean="0"/>
              <a:t>nesterov</a:t>
            </a:r>
            <a:r>
              <a:rPr lang="en-US" altLang="zh-TW" dirty="0" smtClean="0"/>
              <a:t>: </a:t>
            </a:r>
            <a:r>
              <a:rPr lang="en-US" altLang="zh-TW" dirty="0" err="1" smtClean="0"/>
              <a:t>boolean</a:t>
            </a:r>
            <a:r>
              <a:rPr lang="en-US" altLang="zh-TW" dirty="0" smtClean="0"/>
              <a:t>. </a:t>
            </a:r>
            <a:r>
              <a:rPr lang="zh-TW" altLang="en-US" dirty="0" smtClean="0"/>
              <a:t>是否使用 </a:t>
            </a:r>
            <a:r>
              <a:rPr lang="en-US" altLang="zh-TW" dirty="0" err="1" smtClean="0"/>
              <a:t>Nesterov</a:t>
            </a:r>
            <a:r>
              <a:rPr lang="en-US" altLang="zh-TW" dirty="0" smtClean="0"/>
              <a:t> </a:t>
            </a:r>
            <a:r>
              <a:rPr lang="zh-TW" altLang="en-US" dirty="0" smtClean="0"/>
              <a:t>動量。</a:t>
            </a:r>
            <a:endParaRPr lang="zh-TW" altLang="en-US" dirty="0"/>
          </a:p>
        </p:txBody>
      </p:sp>
    </p:spTree>
    <p:extLst>
      <p:ext uri="{BB962C8B-B14F-4D97-AF65-F5344CB8AC3E}">
        <p14:creationId xmlns:p14="http://schemas.microsoft.com/office/powerpoint/2010/main" val="2633641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51322" y="2566422"/>
            <a:ext cx="5734262" cy="3416320"/>
          </a:xfrm>
          <a:prstGeom prst="rect">
            <a:avLst/>
          </a:prstGeom>
        </p:spPr>
        <p:txBody>
          <a:bodyPr wrap="none">
            <a:spAutoFit/>
          </a:bodyPr>
          <a:lstStyle/>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a:p>
            <a:r>
              <a:rPr lang="zh-TW" altLang="en-US" sz="7200" b="1" dirty="0" smtClean="0">
                <a:solidFill>
                  <a:schemeClr val="bg1"/>
                </a:solidFill>
                <a:effectLst>
                  <a:outerShdw blurRad="38100" dist="38100" dir="2700000" algn="tl">
                    <a:srgbClr val="000000">
                      <a:alpha val="43137"/>
                    </a:srgbClr>
                  </a:outerShdw>
                </a:effectLst>
              </a:rPr>
              <a:t>       之</a:t>
            </a:r>
            <a:r>
              <a:rPr lang="zh-TW" altLang="en-US" sz="7200" b="1" dirty="0">
                <a:solidFill>
                  <a:schemeClr val="bg1"/>
                </a:solidFill>
                <a:effectLst>
                  <a:outerShdw blurRad="38100" dist="38100" dir="2700000" algn="tl">
                    <a:srgbClr val="000000">
                      <a:alpha val="43137"/>
                    </a:srgbClr>
                  </a:outerShdw>
                </a:effectLst>
              </a:rPr>
              <a:t>比較</a:t>
            </a:r>
            <a:endParaRPr lang="en-US" altLang="zh-TW" sz="7200" b="1" dirty="0" smtClean="0">
              <a:solidFill>
                <a:schemeClr val="bg1"/>
              </a:solidFill>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49</a:t>
            </a:fld>
            <a:endParaRPr lang="zh-TW" altLang="en-US"/>
          </a:p>
        </p:txBody>
      </p:sp>
    </p:spTree>
    <p:extLst>
      <p:ext uri="{BB962C8B-B14F-4D97-AF65-F5344CB8AC3E}">
        <p14:creationId xmlns:p14="http://schemas.microsoft.com/office/powerpoint/2010/main" val="21816568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6260" y="1754573"/>
            <a:ext cx="7012625" cy="523220"/>
          </a:xfrm>
          <a:prstGeom prst="rect">
            <a:avLst/>
          </a:prstGeom>
        </p:spPr>
        <p:txBody>
          <a:bodyPr wrap="none">
            <a:spAutoFit/>
          </a:bodyPr>
          <a:lstStyle/>
          <a:p>
            <a:r>
              <a:rPr lang="en-US" altLang="zh-TW" sz="2800" b="1" dirty="0" smtClean="0">
                <a:effectLst>
                  <a:outerShdw blurRad="38100" dist="38100" dir="2700000" algn="tl">
                    <a:srgbClr val="000000">
                      <a:alpha val="43137"/>
                    </a:srgbClr>
                  </a:outerShdw>
                </a:effectLst>
              </a:rPr>
              <a:t>Optimization Problem</a:t>
            </a:r>
            <a:r>
              <a:rPr lang="zh-TW" altLang="en-US" sz="2800" b="1" dirty="0" smtClean="0">
                <a:effectLst>
                  <a:outerShdw blurRad="38100" dist="38100" dir="2700000" algn="tl">
                    <a:srgbClr val="000000">
                      <a:alpha val="43137"/>
                    </a:srgbClr>
                  </a:outerShdw>
                </a:effectLst>
              </a:rPr>
              <a:t>  最佳化問題</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優化問題</a:t>
            </a:r>
            <a:endParaRPr lang="zh-TW" altLang="en-US" sz="2800" b="1" dirty="0">
              <a:effectLst>
                <a:outerShdw blurRad="38100" dist="38100" dir="2700000" algn="tl">
                  <a:srgbClr val="000000">
                    <a:alpha val="43137"/>
                  </a:srgbClr>
                </a:outerShdw>
              </a:effectLst>
            </a:endParaRPr>
          </a:p>
        </p:txBody>
      </p:sp>
      <p:sp>
        <p:nvSpPr>
          <p:cNvPr id="3" name="向下箭號 2"/>
          <p:cNvSpPr/>
          <p:nvPr/>
        </p:nvSpPr>
        <p:spPr>
          <a:xfrm>
            <a:off x="3457636" y="2513828"/>
            <a:ext cx="2034746" cy="832022"/>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900490" y="3629881"/>
            <a:ext cx="5833072" cy="461665"/>
          </a:xfrm>
          <a:prstGeom prst="rect">
            <a:avLst/>
          </a:prstGeom>
        </p:spPr>
        <p:txBody>
          <a:bodyPr wrap="none">
            <a:spAutoFit/>
          </a:bodyPr>
          <a:lstStyle/>
          <a:p>
            <a:r>
              <a:rPr lang="zh-TW" altLang="en-US" sz="2400" b="1" dirty="0" smtClean="0">
                <a:effectLst>
                  <a:outerShdw blurRad="38100" dist="38100" dir="2700000" algn="tl">
                    <a:srgbClr val="000000">
                      <a:alpha val="43137"/>
                    </a:srgbClr>
                  </a:outerShdw>
                </a:effectLst>
              </a:rPr>
              <a:t>解決</a:t>
            </a:r>
            <a:r>
              <a:rPr lang="en-US" altLang="zh-TW" sz="2400" b="1" dirty="0" smtClean="0">
                <a:effectLst>
                  <a:outerShdw blurRad="38100" dist="38100" dir="2700000" algn="tl">
                    <a:srgbClr val="000000">
                      <a:alpha val="43137"/>
                    </a:srgbClr>
                  </a:outerShdw>
                </a:effectLst>
              </a:rPr>
              <a:t>Optimization Problem</a:t>
            </a:r>
            <a:r>
              <a:rPr lang="zh-TW" altLang="en-US" sz="2400" b="1" dirty="0" smtClean="0">
                <a:effectLst>
                  <a:outerShdw blurRad="38100" dist="38100" dir="2700000" algn="tl">
                    <a:srgbClr val="000000">
                      <a:alpha val="43137"/>
                    </a:srgbClr>
                  </a:outerShdw>
                </a:effectLst>
              </a:rPr>
              <a:t>的演算法或方法 </a:t>
            </a:r>
            <a:endParaRPr lang="zh-TW" altLang="en-US" sz="2400" dirty="0"/>
          </a:p>
        </p:txBody>
      </p:sp>
      <p:sp>
        <p:nvSpPr>
          <p:cNvPr id="5" name="矩形 4"/>
          <p:cNvSpPr/>
          <p:nvPr/>
        </p:nvSpPr>
        <p:spPr>
          <a:xfrm>
            <a:off x="3110164" y="4190911"/>
            <a:ext cx="2655086" cy="369332"/>
          </a:xfrm>
          <a:prstGeom prst="rect">
            <a:avLst/>
          </a:prstGeom>
        </p:spPr>
        <p:txBody>
          <a:bodyPr wrap="none">
            <a:spAutoFit/>
          </a:bodyPr>
          <a:lstStyle/>
          <a:p>
            <a:r>
              <a:rPr lang="zh-TW" altLang="en-US" dirty="0" smtClean="0"/>
              <a:t>稱之為 </a:t>
            </a:r>
            <a:r>
              <a:rPr lang="en-US" altLang="zh-TW" dirty="0" smtClean="0"/>
              <a:t>optimizer(</a:t>
            </a:r>
            <a:r>
              <a:rPr lang="zh-TW" altLang="en-US" dirty="0" smtClean="0"/>
              <a:t>優化</a:t>
            </a:r>
            <a:r>
              <a:rPr lang="zh-TW" altLang="en-US" dirty="0"/>
              <a:t>器</a:t>
            </a:r>
            <a:r>
              <a:rPr lang="en-US" altLang="zh-TW" dirty="0" smtClean="0"/>
              <a:t>)</a:t>
            </a:r>
            <a:endParaRPr lang="zh-TW" altLang="en-US" dirty="0"/>
          </a:p>
        </p:txBody>
      </p:sp>
      <p:sp>
        <p:nvSpPr>
          <p:cNvPr id="10" name="投影片編號版面配置區 9"/>
          <p:cNvSpPr>
            <a:spLocks noGrp="1"/>
          </p:cNvSpPr>
          <p:nvPr>
            <p:ph type="sldNum" sz="quarter" idx="12"/>
          </p:nvPr>
        </p:nvSpPr>
        <p:spPr/>
        <p:txBody>
          <a:bodyPr/>
          <a:lstStyle/>
          <a:p>
            <a:fld id="{EBA660C4-8EC1-4890-874E-5CA0D19E2E89}" type="slidenum">
              <a:rPr lang="zh-TW" altLang="en-US" smtClean="0"/>
              <a:t>5</a:t>
            </a:fld>
            <a:endParaRPr lang="zh-TW" altLang="en-US"/>
          </a:p>
        </p:txBody>
      </p:sp>
    </p:spTree>
    <p:extLst>
      <p:ext uri="{BB962C8B-B14F-4D97-AF65-F5344CB8AC3E}">
        <p14:creationId xmlns:p14="http://schemas.microsoft.com/office/powerpoint/2010/main" val="3981486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505855" y="1496016"/>
            <a:ext cx="3218246" cy="4351338"/>
          </a:xfrm>
          <a:prstGeom prst="rect">
            <a:avLst/>
          </a:prstGeom>
        </p:spPr>
      </p:pic>
      <p:sp>
        <p:nvSpPr>
          <p:cNvPr id="3" name="矩形 2"/>
          <p:cNvSpPr/>
          <p:nvPr/>
        </p:nvSpPr>
        <p:spPr>
          <a:xfrm>
            <a:off x="4180873" y="2319115"/>
            <a:ext cx="4147581" cy="3139321"/>
          </a:xfrm>
          <a:prstGeom prst="rect">
            <a:avLst/>
          </a:prstGeom>
        </p:spPr>
        <p:txBody>
          <a:bodyPr wrap="square">
            <a:spAutoFit/>
          </a:bodyPr>
          <a:lstStyle/>
          <a:p>
            <a:r>
              <a:rPr lang="zh-TW" altLang="en-US" dirty="0"/>
              <a:t>第一章 </a:t>
            </a:r>
            <a:r>
              <a:rPr lang="en-US" altLang="zh-TW" dirty="0"/>
              <a:t>Python</a:t>
            </a:r>
            <a:r>
              <a:rPr lang="zh-TW" altLang="en-US" dirty="0"/>
              <a:t>入門 </a:t>
            </a:r>
          </a:p>
          <a:p>
            <a:r>
              <a:rPr lang="zh-TW" altLang="en-US" dirty="0"/>
              <a:t>第二章 感知器 </a:t>
            </a:r>
          </a:p>
          <a:p>
            <a:r>
              <a:rPr lang="zh-TW" altLang="en-US" dirty="0"/>
              <a:t>第三章 神經網路 </a:t>
            </a:r>
          </a:p>
          <a:p>
            <a:r>
              <a:rPr lang="zh-TW" altLang="en-US" b="1" dirty="0">
                <a:effectLst>
                  <a:outerShdw blurRad="38100" dist="38100" dir="2700000" algn="tl">
                    <a:srgbClr val="000000">
                      <a:alpha val="43137"/>
                    </a:srgbClr>
                  </a:outerShdw>
                </a:effectLst>
              </a:rPr>
              <a:t>第四章 神經網路的學習 </a:t>
            </a:r>
          </a:p>
          <a:p>
            <a:r>
              <a:rPr lang="zh-TW" altLang="en-US" dirty="0"/>
              <a:t>第五章 誤差反向傳播法 </a:t>
            </a:r>
          </a:p>
          <a:p>
            <a:r>
              <a:rPr lang="zh-TW" altLang="en-US" b="1" dirty="0">
                <a:solidFill>
                  <a:srgbClr val="FF0000"/>
                </a:solidFill>
                <a:effectLst>
                  <a:outerShdw blurRad="38100" dist="38100" dir="2700000" algn="tl">
                    <a:srgbClr val="000000">
                      <a:alpha val="43137"/>
                    </a:srgbClr>
                  </a:outerShdw>
                </a:effectLst>
              </a:rPr>
              <a:t>第六章 與學習有關的技巧 </a:t>
            </a:r>
            <a:endParaRPr lang="en-US" altLang="zh-TW" b="1" dirty="0" smtClean="0">
              <a:solidFill>
                <a:srgbClr val="FF0000"/>
              </a:solidFill>
              <a:effectLst>
                <a:outerShdw blurRad="38100" dist="38100" dir="2700000" algn="tl">
                  <a:srgbClr val="000000">
                    <a:alpha val="43137"/>
                  </a:srgbClr>
                </a:outerShdw>
              </a:effectLst>
            </a:endParaRPr>
          </a:p>
          <a:p>
            <a:endParaRPr lang="zh-TW" altLang="en-US" dirty="0"/>
          </a:p>
          <a:p>
            <a:r>
              <a:rPr lang="zh-TW" altLang="en-US" dirty="0"/>
              <a:t>第七章 卷積神經網路 </a:t>
            </a:r>
          </a:p>
          <a:p>
            <a:r>
              <a:rPr lang="zh-TW" altLang="en-US" dirty="0"/>
              <a:t>第八章 深度學習 </a:t>
            </a:r>
          </a:p>
          <a:p>
            <a:r>
              <a:rPr lang="zh-TW" altLang="en-US" dirty="0"/>
              <a:t>附錄</a:t>
            </a:r>
            <a:r>
              <a:rPr lang="en-US" altLang="zh-TW" dirty="0"/>
              <a:t>A </a:t>
            </a:r>
            <a:r>
              <a:rPr lang="en-US" altLang="zh-TW" dirty="0" err="1"/>
              <a:t>Softmax</a:t>
            </a:r>
            <a:r>
              <a:rPr lang="en-US" altLang="zh-TW" dirty="0"/>
              <a:t>-with-Loss</a:t>
            </a:r>
            <a:r>
              <a:rPr lang="zh-TW" altLang="en-US" dirty="0"/>
              <a:t>層的計算圖 </a:t>
            </a:r>
          </a:p>
          <a:p>
            <a:r>
              <a:rPr lang="zh-TW" altLang="en-US" dirty="0"/>
              <a:t>參考文獻</a:t>
            </a:r>
          </a:p>
        </p:txBody>
      </p:sp>
      <p:sp>
        <p:nvSpPr>
          <p:cNvPr id="6" name="矩形 5"/>
          <p:cNvSpPr/>
          <p:nvPr/>
        </p:nvSpPr>
        <p:spPr>
          <a:xfrm>
            <a:off x="262839" y="446150"/>
            <a:ext cx="4572000" cy="1200329"/>
          </a:xfrm>
          <a:prstGeom prst="rect">
            <a:avLst/>
          </a:prstGeom>
        </p:spPr>
        <p:txBody>
          <a:bodyPr>
            <a:spAutoFit/>
          </a:bodyPr>
          <a:lstStyle/>
          <a:p>
            <a:r>
              <a:rPr lang="en-US" altLang="zh-TW" dirty="0"/>
              <a:t>Deep Learning</a:t>
            </a:r>
            <a:r>
              <a:rPr lang="zh-TW" altLang="en-US" dirty="0"/>
              <a:t>：用</a:t>
            </a:r>
            <a:r>
              <a:rPr lang="en-US" altLang="zh-TW" dirty="0"/>
              <a:t>Python</a:t>
            </a:r>
            <a:r>
              <a:rPr lang="zh-TW" altLang="en-US" dirty="0"/>
              <a:t>進行深度學習的基礎理論實作</a:t>
            </a:r>
          </a:p>
          <a:p>
            <a:r>
              <a:rPr lang="zh-TW" altLang="en-US" dirty="0" smtClean="0"/>
              <a:t>作者</a:t>
            </a:r>
            <a:r>
              <a:rPr lang="zh-TW" altLang="en-US" dirty="0"/>
              <a:t>： 斎藤康毅  譯者： 吳嘉芳</a:t>
            </a:r>
          </a:p>
          <a:p>
            <a:r>
              <a:rPr lang="zh-TW" altLang="en-US" dirty="0"/>
              <a:t>出版社：歐萊禮  出版日期：</a:t>
            </a:r>
            <a:r>
              <a:rPr lang="en-US" altLang="zh-TW" dirty="0"/>
              <a:t>2017/08/17</a:t>
            </a:r>
            <a:endParaRPr lang="zh-TW" altLang="en-US" dirty="0"/>
          </a:p>
        </p:txBody>
      </p:sp>
      <p:sp>
        <p:nvSpPr>
          <p:cNvPr id="7" name="矩形 6"/>
          <p:cNvSpPr/>
          <p:nvPr/>
        </p:nvSpPr>
        <p:spPr>
          <a:xfrm>
            <a:off x="505855" y="5992297"/>
            <a:ext cx="7608416" cy="369332"/>
          </a:xfrm>
          <a:prstGeom prst="rect">
            <a:avLst/>
          </a:prstGeom>
        </p:spPr>
        <p:txBody>
          <a:bodyPr wrap="square">
            <a:spAutoFit/>
          </a:bodyPr>
          <a:lstStyle/>
          <a:p>
            <a:r>
              <a:rPr lang="en-US" altLang="zh-TW" dirty="0"/>
              <a:t>https://github.com/oreilly-japan/deep-learning-from-scratch</a:t>
            </a:r>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50</a:t>
            </a:fld>
            <a:endParaRPr lang="zh-TW" altLang="en-US"/>
          </a:p>
        </p:txBody>
      </p:sp>
      <p:sp>
        <p:nvSpPr>
          <p:cNvPr id="8" name="矩形 7"/>
          <p:cNvSpPr/>
          <p:nvPr/>
        </p:nvSpPr>
        <p:spPr>
          <a:xfrm>
            <a:off x="5077855" y="446150"/>
            <a:ext cx="3766664" cy="1107996"/>
          </a:xfrm>
          <a:prstGeom prst="rect">
            <a:avLst/>
          </a:prstGeom>
          <a:solidFill>
            <a:schemeClr val="tx1"/>
          </a:solidFill>
        </p:spPr>
        <p:txBody>
          <a:bodyPr wrap="square">
            <a:spAutoFit/>
          </a:bodyPr>
          <a:lstStyle/>
          <a:p>
            <a:r>
              <a:rPr lang="zh-TW" altLang="en-US" sz="6600" dirty="0" smtClean="0">
                <a:solidFill>
                  <a:srgbClr val="FFFF00"/>
                </a:solidFill>
                <a:latin typeface="Adobe 繁黑體 Std B" panose="020B0700000000000000" pitchFamily="34" charset="-120"/>
                <a:ea typeface="Adobe 繁黑體 Std B" panose="020B0700000000000000" pitchFamily="34" charset="-120"/>
              </a:rPr>
              <a:t>好書推薦</a:t>
            </a:r>
            <a:endParaRPr lang="zh-TW" altLang="en-US" sz="6600" dirty="0">
              <a:solidFill>
                <a:srgbClr val="FFFF00"/>
              </a:solidFill>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36939687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文字方塊 1"/>
              <p:cNvSpPr txBox="1"/>
              <p:nvPr/>
            </p:nvSpPr>
            <p:spPr>
              <a:xfrm>
                <a:off x="2005913" y="832021"/>
                <a:ext cx="4169218" cy="104073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i="1" smtClean="0">
                              <a:latin typeface="Cambria Math" panose="02040503050406030204" pitchFamily="18" charset="0"/>
                            </a:rPr>
                          </m:ctrlPr>
                        </m:dPr>
                        <m:e>
                          <m:r>
                            <a:rPr lang="en-US" altLang="zh-TW" sz="3600" b="0" i="1" smtClean="0">
                              <a:latin typeface="Cambria Math" panose="02040503050406030204" pitchFamily="18" charset="0"/>
                            </a:rPr>
                            <m:t>𝑥</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𝑦</m:t>
                          </m:r>
                        </m:e>
                      </m:d>
                      <m:r>
                        <a:rPr lang="en-US" altLang="zh-TW" sz="3600" b="0" i="1" smtClean="0">
                          <a:latin typeface="Cambria Math" panose="02040503050406030204" pitchFamily="18" charset="0"/>
                        </a:rPr>
                        <m:t>=</m:t>
                      </m:r>
                      <m:f>
                        <m:fPr>
                          <m:ctrlPr>
                            <a:rPr lang="en-US" altLang="zh-TW" sz="3600" b="0" i="1" smtClean="0">
                              <a:latin typeface="Cambria Math" panose="02040503050406030204" pitchFamily="18" charset="0"/>
                            </a:rPr>
                          </m:ctrlPr>
                        </m:fPr>
                        <m:num>
                          <m:r>
                            <a:rPr lang="en-US" altLang="zh-TW" sz="3600" b="0" i="1" smtClean="0">
                              <a:latin typeface="Cambria Math" panose="02040503050406030204" pitchFamily="18" charset="0"/>
                            </a:rPr>
                            <m:t>1</m:t>
                          </m:r>
                        </m:num>
                        <m:den>
                          <m:r>
                            <a:rPr lang="en-US" altLang="zh-TW" sz="3600" b="0" i="1" smtClean="0">
                              <a:latin typeface="Cambria Math" panose="02040503050406030204" pitchFamily="18" charset="0"/>
                            </a:rPr>
                            <m:t>20</m:t>
                          </m:r>
                        </m:den>
                      </m:f>
                      <m:sSup>
                        <m:sSupPr>
                          <m:ctrlPr>
                            <a:rPr lang="en-US" altLang="zh-TW" sz="3600" b="0" i="1" smtClean="0">
                              <a:latin typeface="Cambria Math" panose="02040503050406030204" pitchFamily="18" charset="0"/>
                            </a:rPr>
                          </m:ctrlPr>
                        </m:sSupPr>
                        <m:e>
                          <m:r>
                            <a:rPr lang="en-US" altLang="zh-TW" sz="3600" b="0" i="1" smtClean="0">
                              <a:latin typeface="Cambria Math" panose="02040503050406030204" pitchFamily="18" charset="0"/>
                            </a:rPr>
                            <m:t>𝑥</m:t>
                          </m:r>
                        </m:e>
                        <m:sup>
                          <m:r>
                            <a:rPr lang="en-US" altLang="zh-TW" sz="3600" b="0" i="1" smtClean="0">
                              <a:latin typeface="Cambria Math" panose="02040503050406030204" pitchFamily="18" charset="0"/>
                            </a:rPr>
                            <m:t>2</m:t>
                          </m:r>
                        </m:sup>
                      </m:sSup>
                      <m:r>
                        <a:rPr lang="en-US" altLang="zh-TW" sz="3600" b="0" i="1" smtClean="0">
                          <a:latin typeface="Cambria Math" panose="02040503050406030204" pitchFamily="18" charset="0"/>
                        </a:rPr>
                        <m:t>+</m:t>
                      </m:r>
                      <m:sSup>
                        <m:sSupPr>
                          <m:ctrlPr>
                            <a:rPr lang="en-US" altLang="zh-TW" sz="3600" b="0" i="1" smtClean="0">
                              <a:latin typeface="Cambria Math" panose="02040503050406030204" pitchFamily="18" charset="0"/>
                            </a:rPr>
                          </m:ctrlPr>
                        </m:sSupPr>
                        <m:e>
                          <m:r>
                            <a:rPr lang="en-US" altLang="zh-TW" sz="3600" b="0" i="1" smtClean="0">
                              <a:latin typeface="Cambria Math" panose="02040503050406030204" pitchFamily="18" charset="0"/>
                            </a:rPr>
                            <m:t>𝑦</m:t>
                          </m:r>
                        </m:e>
                        <m:sup>
                          <m:r>
                            <a:rPr lang="en-US" altLang="zh-TW" sz="3600" b="0" i="1" smtClean="0">
                              <a:latin typeface="Cambria Math" panose="02040503050406030204" pitchFamily="18" charset="0"/>
                            </a:rPr>
                            <m:t>2</m:t>
                          </m:r>
                        </m:sup>
                      </m:sSup>
                    </m:oMath>
                  </m:oMathPara>
                </a14:m>
                <a:endParaRPr lang="zh-TW" altLang="en-US" sz="3600" dirty="0"/>
              </a:p>
            </p:txBody>
          </p:sp>
        </mc:Choice>
        <mc:Fallback>
          <p:sp>
            <p:nvSpPr>
              <p:cNvPr id="2" name="文字方塊 1"/>
              <p:cNvSpPr txBox="1">
                <a:spLocks noRot="1" noChangeAspect="1" noMove="1" noResize="1" noEditPoints="1" noAdjustHandles="1" noChangeArrowheads="1" noChangeShapeType="1" noTextEdit="1"/>
              </p:cNvSpPr>
              <p:nvPr/>
            </p:nvSpPr>
            <p:spPr>
              <a:xfrm>
                <a:off x="2005913" y="832021"/>
                <a:ext cx="4169218" cy="1040734"/>
              </a:xfrm>
              <a:prstGeom prst="rect">
                <a:avLst/>
              </a:prstGeom>
              <a:blipFill rotWithShape="0">
                <a:blip r:embed="rId2"/>
                <a:stretch>
                  <a:fillRect/>
                </a:stretch>
              </a:blipFill>
            </p:spPr>
            <p:txBody>
              <a:bodyPr/>
              <a:lstStyle/>
              <a:p>
                <a:r>
                  <a:rPr lang="zh-TW" altLang="en-US">
                    <a:noFill/>
                  </a:rPr>
                  <a:t> </a:t>
                </a:r>
              </a:p>
            </p:txBody>
          </p:sp>
        </mc:Fallback>
      </mc:AlternateContent>
      <p:sp>
        <p:nvSpPr>
          <p:cNvPr id="3" name="矩形 2"/>
          <p:cNvSpPr/>
          <p:nvPr/>
        </p:nvSpPr>
        <p:spPr>
          <a:xfrm>
            <a:off x="2938143" y="2412312"/>
            <a:ext cx="2728632" cy="461665"/>
          </a:xfrm>
          <a:prstGeom prst="rect">
            <a:avLst/>
          </a:prstGeom>
        </p:spPr>
        <p:txBody>
          <a:bodyPr wrap="none">
            <a:spAutoFit/>
          </a:bodyPr>
          <a:lstStyle/>
          <a:p>
            <a:r>
              <a:rPr lang="en-US" altLang="zh-TW" sz="2400" b="1" dirty="0" err="1">
                <a:effectLst>
                  <a:outerShdw blurRad="38100" dist="38100" dir="2700000" algn="tl">
                    <a:srgbClr val="000000">
                      <a:alpha val="43137"/>
                    </a:srgbClr>
                  </a:outerShdw>
                </a:effectLst>
              </a:rPr>
              <a:t>init_pos</a:t>
            </a:r>
            <a:r>
              <a:rPr lang="en-US" altLang="zh-TW" sz="2400" b="1" dirty="0">
                <a:effectLst>
                  <a:outerShdw blurRad="38100" dist="38100" dir="2700000" algn="tl">
                    <a:srgbClr val="000000">
                      <a:alpha val="43137"/>
                    </a:srgbClr>
                  </a:outerShdw>
                </a:effectLst>
              </a:rPr>
              <a:t> = (-7.0, 2.0)</a:t>
            </a:r>
            <a:endParaRPr lang="zh-TW" altLang="en-US" sz="2400" b="1" dirty="0">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4" name="文字方塊 3"/>
              <p:cNvSpPr txBox="1"/>
              <p:nvPr/>
            </p:nvSpPr>
            <p:spPr>
              <a:xfrm>
                <a:off x="1210962" y="3413534"/>
                <a:ext cx="6432338" cy="123283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𝑑𝑓</m:t>
                      </m:r>
                      <m:d>
                        <m:dPr>
                          <m:ctrlPr>
                            <a:rPr lang="en-US" altLang="zh-TW" sz="3600" i="1" smtClean="0">
                              <a:latin typeface="Cambria Math" panose="02040503050406030204" pitchFamily="18" charset="0"/>
                            </a:rPr>
                          </m:ctrlPr>
                        </m:dPr>
                        <m:e>
                          <m:r>
                            <a:rPr lang="en-US" altLang="zh-TW" sz="3600" b="0" i="1" smtClean="0">
                              <a:latin typeface="Cambria Math" panose="02040503050406030204" pitchFamily="18" charset="0"/>
                            </a:rPr>
                            <m:t>𝑥</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𝑦</m:t>
                          </m:r>
                        </m:e>
                      </m:d>
                      <m:r>
                        <a:rPr lang="en-US" altLang="zh-TW" sz="3600" b="0" i="1" dirty="0" smtClean="0">
                          <a:latin typeface="Cambria Math" panose="02040503050406030204" pitchFamily="18" charset="0"/>
                          <a:ea typeface="Cambria Math" panose="02040503050406030204" pitchFamily="18" charset="0"/>
                        </a:rPr>
                        <m:t>≡</m:t>
                      </m:r>
                      <m:d>
                        <m:dPr>
                          <m:begChr m:val="["/>
                          <m:endChr m:val="]"/>
                          <m:ctrlPr>
                            <a:rPr lang="en-US" altLang="zh-TW" sz="3600" b="0" i="1" dirty="0" smtClean="0">
                              <a:latin typeface="Cambria Math" panose="02040503050406030204" pitchFamily="18" charset="0"/>
                              <a:ea typeface="Cambria Math" panose="02040503050406030204" pitchFamily="18" charset="0"/>
                            </a:rPr>
                          </m:ctrlPr>
                        </m:dPr>
                        <m:e>
                          <m:f>
                            <m:fPr>
                              <m:ctrlPr>
                                <a:rPr lang="en-US" altLang="zh-TW" sz="3600" b="0" i="1" dirty="0" smtClean="0">
                                  <a:latin typeface="Cambria Math" panose="02040503050406030204" pitchFamily="18" charset="0"/>
                                  <a:ea typeface="Cambria Math" panose="02040503050406030204" pitchFamily="18" charset="0"/>
                                </a:rPr>
                              </m:ctrlPr>
                            </m:fPr>
                            <m:num>
                              <m:r>
                                <a:rPr lang="zh-TW" altLang="en-US" sz="3600" b="0" i="1" dirty="0" smtClean="0">
                                  <a:latin typeface="Cambria Math" panose="02040503050406030204" pitchFamily="18" charset="0"/>
                                  <a:ea typeface="Cambria Math" panose="02040503050406030204" pitchFamily="18" charset="0"/>
                                </a:rPr>
                                <m:t>𝜕</m:t>
                              </m:r>
                              <m:r>
                                <a:rPr lang="en-US" altLang="zh-TW" sz="3600" b="0" i="1" dirty="0" smtClean="0">
                                  <a:latin typeface="Cambria Math" panose="02040503050406030204" pitchFamily="18" charset="0"/>
                                  <a:ea typeface="Cambria Math" panose="02040503050406030204" pitchFamily="18" charset="0"/>
                                </a:rPr>
                                <m:t>𝑓</m:t>
                              </m:r>
                            </m:num>
                            <m:den>
                              <m:r>
                                <a:rPr lang="zh-TW" altLang="en-US" sz="3600" b="0" i="1" dirty="0" smtClean="0">
                                  <a:latin typeface="Cambria Math" panose="02040503050406030204" pitchFamily="18" charset="0"/>
                                  <a:ea typeface="Cambria Math" panose="02040503050406030204" pitchFamily="18" charset="0"/>
                                </a:rPr>
                                <m:t>𝜕</m:t>
                              </m:r>
                              <m:r>
                                <a:rPr lang="en-US" altLang="zh-TW" sz="3600" b="0" i="1" dirty="0" smtClean="0">
                                  <a:latin typeface="Cambria Math" panose="02040503050406030204" pitchFamily="18" charset="0"/>
                                  <a:ea typeface="Cambria Math" panose="02040503050406030204" pitchFamily="18" charset="0"/>
                                </a:rPr>
                                <m:t>𝑥</m:t>
                              </m:r>
                            </m:den>
                          </m:f>
                          <m:r>
                            <a:rPr lang="en-US" altLang="zh-TW" sz="3600" b="0" i="1" dirty="0" smtClean="0">
                              <a:latin typeface="Cambria Math" panose="02040503050406030204" pitchFamily="18" charset="0"/>
                              <a:ea typeface="Cambria Math" panose="02040503050406030204" pitchFamily="18" charset="0"/>
                            </a:rPr>
                            <m:t>,</m:t>
                          </m:r>
                          <m:f>
                            <m:fPr>
                              <m:ctrlPr>
                                <a:rPr lang="en-US" altLang="zh-TW" sz="3600" i="1" dirty="0">
                                  <a:latin typeface="Cambria Math" panose="02040503050406030204" pitchFamily="18" charset="0"/>
                                  <a:ea typeface="Cambria Math" panose="02040503050406030204" pitchFamily="18" charset="0"/>
                                </a:rPr>
                              </m:ctrlPr>
                            </m:fPr>
                            <m:num>
                              <m:r>
                                <a:rPr lang="zh-TW" altLang="en-US" sz="3600" i="1" dirty="0">
                                  <a:latin typeface="Cambria Math" panose="02040503050406030204" pitchFamily="18" charset="0"/>
                                  <a:ea typeface="Cambria Math" panose="02040503050406030204" pitchFamily="18" charset="0"/>
                                </a:rPr>
                                <m:t>𝜕</m:t>
                              </m:r>
                              <m:r>
                                <a:rPr lang="en-US" altLang="zh-TW" sz="3600" i="1" dirty="0">
                                  <a:latin typeface="Cambria Math" panose="02040503050406030204" pitchFamily="18" charset="0"/>
                                  <a:ea typeface="Cambria Math" panose="02040503050406030204" pitchFamily="18" charset="0"/>
                                </a:rPr>
                                <m:t>𝑓</m:t>
                              </m:r>
                            </m:num>
                            <m:den>
                              <m:r>
                                <a:rPr lang="zh-TW" altLang="en-US" sz="3600" i="1" dirty="0">
                                  <a:latin typeface="Cambria Math" panose="02040503050406030204" pitchFamily="18" charset="0"/>
                                  <a:ea typeface="Cambria Math" panose="02040503050406030204" pitchFamily="18" charset="0"/>
                                </a:rPr>
                                <m:t>𝜕</m:t>
                              </m:r>
                              <m:r>
                                <a:rPr lang="en-US" altLang="zh-TW" sz="3600" b="0" i="1" dirty="0" smtClean="0">
                                  <a:latin typeface="Cambria Math" panose="02040503050406030204" pitchFamily="18" charset="0"/>
                                  <a:ea typeface="Cambria Math" panose="02040503050406030204" pitchFamily="18" charset="0"/>
                                </a:rPr>
                                <m:t>𝑦</m:t>
                              </m:r>
                            </m:den>
                          </m:f>
                        </m:e>
                      </m:d>
                      <m:r>
                        <a:rPr lang="en-US" altLang="zh-TW" sz="3600" b="0" i="1" dirty="0" smtClean="0">
                          <a:latin typeface="Cambria Math" panose="02040503050406030204" pitchFamily="18" charset="0"/>
                          <a:ea typeface="Cambria Math" panose="02040503050406030204" pitchFamily="18" charset="0"/>
                        </a:rPr>
                        <m:t>=[</m:t>
                      </m:r>
                      <m:f>
                        <m:fPr>
                          <m:ctrlPr>
                            <a:rPr lang="en-US" altLang="zh-TW" sz="3600" b="0" i="1" smtClean="0">
                              <a:latin typeface="Cambria Math" panose="02040503050406030204" pitchFamily="18" charset="0"/>
                            </a:rPr>
                          </m:ctrlPr>
                        </m:fPr>
                        <m:num>
                          <m:r>
                            <a:rPr lang="en-US" altLang="zh-TW" sz="3600" b="0" i="1" smtClean="0">
                              <a:latin typeface="Cambria Math" panose="02040503050406030204" pitchFamily="18" charset="0"/>
                            </a:rPr>
                            <m:t>1</m:t>
                          </m:r>
                        </m:num>
                        <m:den>
                          <m:r>
                            <a:rPr lang="en-US" altLang="zh-TW" sz="3600" b="0" i="1" smtClean="0">
                              <a:latin typeface="Cambria Math" panose="02040503050406030204" pitchFamily="18" charset="0"/>
                            </a:rPr>
                            <m:t>10</m:t>
                          </m:r>
                        </m:den>
                      </m:f>
                      <m:r>
                        <a:rPr lang="en-US" altLang="zh-TW" sz="3600" b="0" i="1" smtClean="0">
                          <a:latin typeface="Cambria Math" panose="02040503050406030204" pitchFamily="18" charset="0"/>
                        </a:rPr>
                        <m:t>𝑥</m:t>
                      </m:r>
                      <m:r>
                        <a:rPr lang="en-US" altLang="zh-TW" sz="3600" b="0" i="1" smtClean="0">
                          <a:latin typeface="Cambria Math" panose="02040503050406030204" pitchFamily="18" charset="0"/>
                        </a:rPr>
                        <m:t>,2</m:t>
                      </m:r>
                      <m:r>
                        <a:rPr lang="en-US" altLang="zh-TW" sz="3600" b="0" i="1" smtClean="0">
                          <a:latin typeface="Cambria Math" panose="02040503050406030204" pitchFamily="18" charset="0"/>
                        </a:rPr>
                        <m:t>𝑦</m:t>
                      </m:r>
                      <m:r>
                        <a:rPr lang="en-US" altLang="zh-TW" sz="3600" b="0" i="1" smtClean="0">
                          <a:latin typeface="Cambria Math" panose="02040503050406030204" pitchFamily="18" charset="0"/>
                        </a:rPr>
                        <m:t>]</m:t>
                      </m:r>
                    </m:oMath>
                  </m:oMathPara>
                </a14:m>
                <a:endParaRPr lang="zh-TW" altLang="en-US" sz="3600" dirty="0"/>
              </a:p>
            </p:txBody>
          </p:sp>
        </mc:Choice>
        <mc:Fallback>
          <p:sp>
            <p:nvSpPr>
              <p:cNvPr id="4" name="文字方塊 3"/>
              <p:cNvSpPr txBox="1">
                <a:spLocks noRot="1" noChangeAspect="1" noMove="1" noResize="1" noEditPoints="1" noAdjustHandles="1" noChangeArrowheads="1" noChangeShapeType="1" noTextEdit="1"/>
              </p:cNvSpPr>
              <p:nvPr/>
            </p:nvSpPr>
            <p:spPr>
              <a:xfrm>
                <a:off x="1210962" y="3413534"/>
                <a:ext cx="6432338" cy="1232838"/>
              </a:xfrm>
              <a:prstGeom prst="rect">
                <a:avLst/>
              </a:prstGeom>
              <a:blipFill rotWithShape="0">
                <a:blip r:embed="rId3"/>
                <a:stretch>
                  <a:fillRect/>
                </a:stretch>
              </a:blipFill>
            </p:spPr>
            <p:txBody>
              <a:bodyPr/>
              <a:lstStyle/>
              <a:p>
                <a:r>
                  <a:rPr lang="zh-TW" altLang="en-US">
                    <a:noFill/>
                  </a:rPr>
                  <a:t> </a:t>
                </a:r>
              </a:p>
            </p:txBody>
          </p:sp>
        </mc:Fallback>
      </mc:AlternateContent>
      <p:sp>
        <p:nvSpPr>
          <p:cNvPr id="5" name="矩形 4"/>
          <p:cNvSpPr/>
          <p:nvPr/>
        </p:nvSpPr>
        <p:spPr>
          <a:xfrm>
            <a:off x="999438" y="5185929"/>
            <a:ext cx="7130093" cy="584775"/>
          </a:xfrm>
          <a:prstGeom prst="rect">
            <a:avLst/>
          </a:prstGeom>
        </p:spPr>
        <p:txBody>
          <a:bodyPr wrap="none">
            <a:spAutoFit/>
          </a:bodyPr>
          <a:lstStyle/>
          <a:p>
            <a:r>
              <a:rPr lang="en-US" altLang="zh-TW" sz="3200" dirty="0"/>
              <a:t>AI4high/</a:t>
            </a:r>
            <a:r>
              <a:rPr lang="en-US" altLang="zh-TW" sz="3200" dirty="0" err="1"/>
              <a:t>NN_optimizer_comparison.ipynb</a:t>
            </a:r>
            <a:endParaRPr lang="zh-TW" altLang="en-US" sz="3200" dirty="0"/>
          </a:p>
        </p:txBody>
      </p:sp>
    </p:spTree>
    <p:extLst>
      <p:ext uri="{BB962C8B-B14F-4D97-AF65-F5344CB8AC3E}">
        <p14:creationId xmlns:p14="http://schemas.microsoft.com/office/powerpoint/2010/main" val="15316240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52</a:t>
            </a:fld>
            <a:endParaRPr lang="zh-TW" altLang="en-US"/>
          </a:p>
        </p:txBody>
      </p:sp>
      <p:pic>
        <p:nvPicPr>
          <p:cNvPr id="3" name="圖片 2"/>
          <p:cNvPicPr>
            <a:picLocks noChangeAspect="1"/>
          </p:cNvPicPr>
          <p:nvPr/>
        </p:nvPicPr>
        <p:blipFill>
          <a:blip r:embed="rId2"/>
          <a:stretch>
            <a:fillRect/>
          </a:stretch>
        </p:blipFill>
        <p:spPr>
          <a:xfrm>
            <a:off x="771900" y="309525"/>
            <a:ext cx="7524000" cy="5877000"/>
          </a:xfrm>
          <a:prstGeom prst="rect">
            <a:avLst/>
          </a:prstGeom>
        </p:spPr>
      </p:pic>
    </p:spTree>
    <p:extLst>
      <p:ext uri="{BB962C8B-B14F-4D97-AF65-F5344CB8AC3E}">
        <p14:creationId xmlns:p14="http://schemas.microsoft.com/office/powerpoint/2010/main" val="1110309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53</a:t>
            </a:fld>
            <a:endParaRPr lang="zh-TW" altLang="en-US"/>
          </a:p>
        </p:txBody>
      </p:sp>
      <p:sp>
        <p:nvSpPr>
          <p:cNvPr id="3" name="矩形 2"/>
          <p:cNvSpPr/>
          <p:nvPr/>
        </p:nvSpPr>
        <p:spPr>
          <a:xfrm>
            <a:off x="599400" y="367784"/>
            <a:ext cx="5587299" cy="1138773"/>
          </a:xfrm>
          <a:prstGeom prst="rect">
            <a:avLst/>
          </a:prstGeom>
        </p:spPr>
        <p:txBody>
          <a:bodyPr wrap="none">
            <a:spAutoFit/>
          </a:bodyPr>
          <a:lstStyle/>
          <a:p>
            <a:r>
              <a:rPr lang="zh-TW" altLang="en-US" sz="4000" dirty="0" smtClean="0"/>
              <a:t>推薦影片</a:t>
            </a:r>
            <a:endParaRPr lang="en-US" altLang="zh-TW" sz="2800" dirty="0" smtClean="0"/>
          </a:p>
          <a:p>
            <a:r>
              <a:rPr lang="en-US" altLang="zh-TW" sz="2800" dirty="0" smtClean="0"/>
              <a:t>https://imgur.com/a/Hqolp#NKsFHJb</a:t>
            </a:r>
            <a:endParaRPr lang="zh-TW" altLang="en-US" sz="2800" dirty="0"/>
          </a:p>
        </p:txBody>
      </p:sp>
      <p:pic>
        <p:nvPicPr>
          <p:cNvPr id="5" name="圖片 4"/>
          <p:cNvPicPr>
            <a:picLocks noChangeAspect="1"/>
          </p:cNvPicPr>
          <p:nvPr/>
        </p:nvPicPr>
        <p:blipFill rotWithShape="1">
          <a:blip r:embed="rId2"/>
          <a:srcRect l="21875" t="9445" r="38646" b="37222"/>
          <a:stretch/>
        </p:blipFill>
        <p:spPr>
          <a:xfrm>
            <a:off x="1095375" y="1515743"/>
            <a:ext cx="6610350" cy="5023170"/>
          </a:xfrm>
          <a:prstGeom prst="rect">
            <a:avLst/>
          </a:prstGeom>
        </p:spPr>
      </p:pic>
    </p:spTree>
    <p:extLst>
      <p:ext uri="{BB962C8B-B14F-4D97-AF65-F5344CB8AC3E}">
        <p14:creationId xmlns:p14="http://schemas.microsoft.com/office/powerpoint/2010/main" val="10929942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54</a:t>
            </a:fld>
            <a:endParaRPr lang="zh-TW" altLang="en-US"/>
          </a:p>
        </p:txBody>
      </p:sp>
      <p:pic>
        <p:nvPicPr>
          <p:cNvPr id="4" name="圖片 3"/>
          <p:cNvPicPr>
            <a:picLocks noChangeAspect="1"/>
          </p:cNvPicPr>
          <p:nvPr/>
        </p:nvPicPr>
        <p:blipFill rotWithShape="1">
          <a:blip r:embed="rId2"/>
          <a:srcRect l="28749" t="23518" r="29897" b="15555"/>
          <a:stretch/>
        </p:blipFill>
        <p:spPr>
          <a:xfrm>
            <a:off x="1476375" y="1728788"/>
            <a:ext cx="5804313" cy="4810125"/>
          </a:xfrm>
          <a:prstGeom prst="rect">
            <a:avLst/>
          </a:prstGeom>
        </p:spPr>
      </p:pic>
      <p:sp>
        <p:nvSpPr>
          <p:cNvPr id="5" name="矩形 4"/>
          <p:cNvSpPr/>
          <p:nvPr/>
        </p:nvSpPr>
        <p:spPr>
          <a:xfrm>
            <a:off x="227925" y="253484"/>
            <a:ext cx="8764964" cy="954107"/>
          </a:xfrm>
          <a:prstGeom prst="rect">
            <a:avLst/>
          </a:prstGeom>
        </p:spPr>
        <p:txBody>
          <a:bodyPr wrap="none">
            <a:spAutoFit/>
          </a:bodyPr>
          <a:lstStyle/>
          <a:p>
            <a:r>
              <a:rPr lang="zh-TW" altLang="en-US" sz="4000" dirty="0" smtClean="0"/>
              <a:t>推薦影片</a:t>
            </a:r>
            <a:endParaRPr lang="en-US" altLang="zh-TW" sz="1600" dirty="0" smtClean="0"/>
          </a:p>
          <a:p>
            <a:r>
              <a:rPr lang="en-US" altLang="zh-TW" sz="1600" dirty="0" smtClean="0"/>
              <a:t>https://towardsdatascience.com/understanding-rmsprop-faster-neural-network-learning-62e116fcf29a</a:t>
            </a:r>
            <a:endParaRPr lang="zh-TW" altLang="en-US" sz="1600" dirty="0"/>
          </a:p>
        </p:txBody>
      </p:sp>
    </p:spTree>
    <p:extLst>
      <p:ext uri="{BB962C8B-B14F-4D97-AF65-F5344CB8AC3E}">
        <p14:creationId xmlns:p14="http://schemas.microsoft.com/office/powerpoint/2010/main" val="18849593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 y="-46167"/>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651322" y="2566422"/>
            <a:ext cx="5734262" cy="2308324"/>
          </a:xfrm>
          <a:prstGeom prst="rect">
            <a:avLst/>
          </a:prstGeom>
        </p:spPr>
        <p:txBody>
          <a:bodyPr wrap="none">
            <a:spAutoFit/>
          </a:bodyPr>
          <a:lstStyle/>
          <a:p>
            <a:r>
              <a:rPr lang="zh-TW" altLang="en-US" sz="7200" b="1" dirty="0" smtClean="0">
                <a:solidFill>
                  <a:schemeClr val="bg1"/>
                </a:solidFill>
                <a:effectLst>
                  <a:outerShdw blurRad="38100" dist="38100" dir="2700000" algn="tl">
                    <a:srgbClr val="000000">
                      <a:alpha val="43137"/>
                    </a:srgbClr>
                  </a:outerShdw>
                </a:effectLst>
              </a:rPr>
              <a:t>優化器演算法</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a:solidFill>
                  <a:schemeClr val="bg1"/>
                </a:solidFill>
                <a:effectLst>
                  <a:outerShdw blurRad="38100" dist="38100" dir="2700000" algn="tl">
                    <a:srgbClr val="000000">
                      <a:alpha val="43137"/>
                    </a:srgbClr>
                  </a:outerShdw>
                </a:effectLst>
              </a:rPr>
              <a:t> </a:t>
            </a:r>
            <a:r>
              <a:rPr lang="en-US" altLang="zh-TW" sz="7200" b="1" dirty="0" smtClean="0">
                <a:solidFill>
                  <a:schemeClr val="bg1"/>
                </a:solidFill>
                <a:effectLst>
                  <a:outerShdw blurRad="38100" dist="38100" dir="2700000" algn="tl">
                    <a:srgbClr val="000000">
                      <a:alpha val="43137"/>
                    </a:srgbClr>
                  </a:outerShdw>
                </a:effectLst>
              </a:rPr>
              <a:t>  Optimizer</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55</a:t>
            </a:fld>
            <a:endParaRPr lang="zh-TW" altLang="en-US"/>
          </a:p>
        </p:txBody>
      </p:sp>
    </p:spTree>
    <p:extLst>
      <p:ext uri="{BB962C8B-B14F-4D97-AF65-F5344CB8AC3E}">
        <p14:creationId xmlns:p14="http://schemas.microsoft.com/office/powerpoint/2010/main" val="4894298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898" y="89243"/>
            <a:ext cx="6443880" cy="1754326"/>
          </a:xfrm>
          <a:prstGeom prst="rect">
            <a:avLst/>
          </a:prstGeom>
        </p:spPr>
        <p:txBody>
          <a:bodyPr wrap="none">
            <a:spAutoFit/>
          </a:bodyPr>
          <a:lstStyle/>
          <a:p>
            <a:r>
              <a:rPr lang="zh-TW" altLang="en-US" sz="5400" dirty="0" smtClean="0"/>
              <a:t>資優學習</a:t>
            </a:r>
            <a:r>
              <a:rPr lang="zh-TW" altLang="en-US" sz="5400" dirty="0"/>
              <a:t>主題</a:t>
            </a:r>
            <a:endParaRPr lang="en-US" altLang="zh-TW" sz="5400" dirty="0" smtClean="0"/>
          </a:p>
          <a:p>
            <a:r>
              <a:rPr lang="en-US" altLang="zh-TW" sz="5400" dirty="0" smtClean="0"/>
              <a:t>Bayesian Optimization</a:t>
            </a:r>
            <a:endParaRPr lang="zh-TW" altLang="en-US" sz="5400" dirty="0"/>
          </a:p>
        </p:txBody>
      </p:sp>
      <p:pic>
        <p:nvPicPr>
          <p:cNvPr id="3" name="圖片 2"/>
          <p:cNvPicPr>
            <a:picLocks noChangeAspect="1"/>
          </p:cNvPicPr>
          <p:nvPr/>
        </p:nvPicPr>
        <p:blipFill>
          <a:blip r:embed="rId2"/>
          <a:stretch>
            <a:fillRect/>
          </a:stretch>
        </p:blipFill>
        <p:spPr>
          <a:xfrm>
            <a:off x="768306" y="1843569"/>
            <a:ext cx="4295775" cy="3086100"/>
          </a:xfrm>
          <a:prstGeom prst="rect">
            <a:avLst/>
          </a:prstGeom>
        </p:spPr>
      </p:pic>
      <p:sp>
        <p:nvSpPr>
          <p:cNvPr id="4" name="矩形 3"/>
          <p:cNvSpPr/>
          <p:nvPr/>
        </p:nvSpPr>
        <p:spPr>
          <a:xfrm>
            <a:off x="869090" y="4802830"/>
            <a:ext cx="5864687" cy="369332"/>
          </a:xfrm>
          <a:prstGeom prst="rect">
            <a:avLst/>
          </a:prstGeom>
        </p:spPr>
        <p:txBody>
          <a:bodyPr wrap="square">
            <a:spAutoFit/>
          </a:bodyPr>
          <a:lstStyle/>
          <a:p>
            <a:r>
              <a:rPr lang="en-US" altLang="zh-TW" dirty="0" smtClean="0"/>
              <a:t>https://github.com/fmfn/BayesianOptimization</a:t>
            </a:r>
            <a:endParaRPr lang="zh-TW" altLang="en-US" dirty="0"/>
          </a:p>
        </p:txBody>
      </p:sp>
      <p:sp>
        <p:nvSpPr>
          <p:cNvPr id="5" name="矩形 4"/>
          <p:cNvSpPr/>
          <p:nvPr/>
        </p:nvSpPr>
        <p:spPr>
          <a:xfrm>
            <a:off x="768306" y="5338289"/>
            <a:ext cx="7856710" cy="923330"/>
          </a:xfrm>
          <a:prstGeom prst="rect">
            <a:avLst/>
          </a:prstGeom>
        </p:spPr>
        <p:txBody>
          <a:bodyPr wrap="square">
            <a:spAutoFit/>
          </a:bodyPr>
          <a:lstStyle/>
          <a:p>
            <a:r>
              <a:rPr lang="en-US" altLang="zh-TW" dirty="0" smtClean="0"/>
              <a:t>How to do Hyper-parameters search with Bayesian optimization for </a:t>
            </a:r>
            <a:r>
              <a:rPr lang="en-US" altLang="zh-TW" dirty="0" err="1" smtClean="0"/>
              <a:t>Keras</a:t>
            </a:r>
            <a:r>
              <a:rPr lang="en-US" altLang="zh-TW" dirty="0" smtClean="0"/>
              <a:t> model</a:t>
            </a:r>
          </a:p>
          <a:p>
            <a:r>
              <a:rPr lang="en-US" altLang="zh-TW" dirty="0" smtClean="0"/>
              <a:t>https://www.dlology.com/blog/how-to-do-hyperparameter-search-with-baysian-optimization-for-keras-model/</a:t>
            </a:r>
            <a:endParaRPr lang="zh-TW" altLang="en-US" dirty="0"/>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56</a:t>
            </a:fld>
            <a:endParaRPr lang="zh-TW" altLang="en-US"/>
          </a:p>
        </p:txBody>
      </p:sp>
    </p:spTree>
    <p:extLst>
      <p:ext uri="{BB962C8B-B14F-4D97-AF65-F5344CB8AC3E}">
        <p14:creationId xmlns:p14="http://schemas.microsoft.com/office/powerpoint/2010/main" val="3687741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275" y="857250"/>
            <a:ext cx="7886700" cy="804864"/>
          </a:xfrm>
        </p:spPr>
        <p:txBody>
          <a:bodyPr>
            <a:normAutofit fontScale="90000"/>
          </a:bodyPr>
          <a:lstStyle/>
          <a:p>
            <a:r>
              <a:rPr lang="fr-FR" altLang="zh-TW" dirty="0" smtClean="0"/>
              <a:t>ML </a:t>
            </a:r>
            <a:r>
              <a:rPr lang="fr-FR" altLang="zh-TW" dirty="0"/>
              <a:t>Lecture 3-1: Gradient Descent</a:t>
            </a:r>
            <a:br>
              <a:rPr lang="fr-FR" altLang="zh-TW" dirty="0"/>
            </a:br>
            <a:r>
              <a:rPr lang="fr-FR" altLang="zh-TW" sz="3100" dirty="0"/>
              <a:t>https://www.youtube.com/watch?v=yKKNr-QKz2Q</a:t>
            </a:r>
            <a:endParaRPr lang="zh-TW" altLang="en-US" sz="3100" dirty="0"/>
          </a:p>
        </p:txBody>
      </p:sp>
      <p:sp>
        <p:nvSpPr>
          <p:cNvPr id="3" name="內容版面配置區 2"/>
          <p:cNvSpPr>
            <a:spLocks noGrp="1"/>
          </p:cNvSpPr>
          <p:nvPr>
            <p:ph idx="1"/>
          </p:nvPr>
        </p:nvSpPr>
        <p:spPr>
          <a:xfrm>
            <a:off x="1109018" y="2394035"/>
            <a:ext cx="5983759" cy="2070872"/>
          </a:xfrm>
        </p:spPr>
        <p:txBody>
          <a:bodyPr>
            <a:normAutofit/>
          </a:bodyPr>
          <a:lstStyle/>
          <a:p>
            <a:r>
              <a:rPr lang="en-US" altLang="zh-TW" dirty="0" smtClean="0"/>
              <a:t>Gradient </a:t>
            </a:r>
            <a:r>
              <a:rPr lang="en-US" altLang="zh-TW" dirty="0"/>
              <a:t>Descent (</a:t>
            </a:r>
            <a:r>
              <a:rPr lang="en-US" altLang="zh-TW" dirty="0" smtClean="0"/>
              <a:t>GD)</a:t>
            </a:r>
          </a:p>
          <a:p>
            <a:r>
              <a:rPr lang="en-US" altLang="zh-TW" b="1" dirty="0">
                <a:solidFill>
                  <a:srgbClr val="FF0000"/>
                </a:solidFill>
                <a:effectLst>
                  <a:outerShdw blurRad="38100" dist="38100" dir="2700000" algn="tl">
                    <a:srgbClr val="000000">
                      <a:alpha val="43137"/>
                    </a:srgbClr>
                  </a:outerShdw>
                </a:effectLst>
              </a:rPr>
              <a:t>Batch</a:t>
            </a:r>
            <a:r>
              <a:rPr lang="en-US" altLang="zh-TW" b="1" dirty="0"/>
              <a:t> Gradient </a:t>
            </a:r>
            <a:r>
              <a:rPr lang="en-US" altLang="zh-TW" b="1" dirty="0" smtClean="0"/>
              <a:t>Descent(</a:t>
            </a:r>
            <a:r>
              <a:rPr lang="en-US" altLang="zh-TW" b="1" dirty="0" smtClean="0">
                <a:solidFill>
                  <a:srgbClr val="FF0000"/>
                </a:solidFill>
                <a:effectLst>
                  <a:outerShdw blurRad="38100" dist="38100" dir="2700000" algn="tl">
                    <a:srgbClr val="000000">
                      <a:alpha val="43137"/>
                    </a:srgbClr>
                  </a:outerShdw>
                </a:effectLst>
              </a:rPr>
              <a:t>B</a:t>
            </a:r>
            <a:r>
              <a:rPr lang="en-US" altLang="zh-TW" b="1" dirty="0" smtClean="0"/>
              <a:t>GD)</a:t>
            </a:r>
          </a:p>
          <a:p>
            <a:r>
              <a:rPr lang="en-US" altLang="zh-TW" b="1" dirty="0">
                <a:solidFill>
                  <a:srgbClr val="FF0000"/>
                </a:solidFill>
                <a:effectLst>
                  <a:outerShdw blurRad="38100" dist="38100" dir="2700000" algn="tl">
                    <a:srgbClr val="000000">
                      <a:alpha val="43137"/>
                    </a:srgbClr>
                  </a:outerShdw>
                </a:effectLst>
              </a:rPr>
              <a:t>Mini-Batch</a:t>
            </a:r>
            <a:r>
              <a:rPr lang="en-US" altLang="zh-TW" b="1" dirty="0"/>
              <a:t> Gradient Descent (</a:t>
            </a:r>
            <a:r>
              <a:rPr lang="en-US" altLang="zh-TW" b="1" dirty="0">
                <a:solidFill>
                  <a:srgbClr val="FF0000"/>
                </a:solidFill>
                <a:effectLst>
                  <a:outerShdw blurRad="38100" dist="38100" dir="2700000" algn="tl">
                    <a:srgbClr val="000000">
                      <a:alpha val="43137"/>
                    </a:srgbClr>
                  </a:outerShdw>
                </a:effectLst>
              </a:rPr>
              <a:t>MB</a:t>
            </a:r>
            <a:r>
              <a:rPr lang="en-US" altLang="zh-TW" b="1" dirty="0"/>
              <a:t>GD</a:t>
            </a:r>
            <a:r>
              <a:rPr lang="en-US" altLang="zh-TW" b="1" dirty="0" smtClean="0"/>
              <a:t>)</a:t>
            </a:r>
          </a:p>
          <a:p>
            <a:r>
              <a:rPr lang="en-US" altLang="zh-TW" b="1" dirty="0">
                <a:solidFill>
                  <a:srgbClr val="FF0000"/>
                </a:solidFill>
                <a:effectLst>
                  <a:outerShdw blurRad="38100" dist="38100" dir="2700000" algn="tl">
                    <a:srgbClr val="000000">
                      <a:alpha val="43137"/>
                    </a:srgbClr>
                  </a:outerShdw>
                </a:effectLst>
              </a:rPr>
              <a:t>Stochastic </a:t>
            </a:r>
            <a:r>
              <a:rPr lang="en-US" altLang="zh-TW" b="1" dirty="0"/>
              <a:t>Gradient Descent (</a:t>
            </a:r>
            <a:r>
              <a:rPr lang="en-US" altLang="zh-TW" b="1" dirty="0">
                <a:solidFill>
                  <a:srgbClr val="FF0000"/>
                </a:solidFill>
                <a:effectLst>
                  <a:outerShdw blurRad="38100" dist="38100" dir="2700000" algn="tl">
                    <a:srgbClr val="000000">
                      <a:alpha val="43137"/>
                    </a:srgbClr>
                  </a:outerShdw>
                </a:effectLst>
              </a:rPr>
              <a:t>S</a:t>
            </a:r>
            <a:r>
              <a:rPr lang="en-US" altLang="zh-TW" b="1" dirty="0"/>
              <a:t>GD)</a:t>
            </a:r>
          </a:p>
          <a:p>
            <a:endParaRPr lang="zh-TW" altLang="en-US" dirty="0"/>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6</a:t>
            </a:fld>
            <a:endParaRPr lang="zh-TW" altLang="en-US"/>
          </a:p>
        </p:txBody>
      </p:sp>
      <p:sp>
        <p:nvSpPr>
          <p:cNvPr id="5" name="矩形 4"/>
          <p:cNvSpPr/>
          <p:nvPr/>
        </p:nvSpPr>
        <p:spPr>
          <a:xfrm>
            <a:off x="781049" y="5515660"/>
            <a:ext cx="6200775" cy="369332"/>
          </a:xfrm>
          <a:prstGeom prst="rect">
            <a:avLst/>
          </a:prstGeom>
        </p:spPr>
        <p:txBody>
          <a:bodyPr wrap="square">
            <a:spAutoFit/>
          </a:bodyPr>
          <a:lstStyle/>
          <a:p>
            <a:r>
              <a:rPr lang="en-US" altLang="zh-TW" dirty="0" smtClean="0"/>
              <a:t>https://blog.csdn.net/u014595019/article/details/52989301</a:t>
            </a:r>
            <a:endParaRPr lang="zh-TW" altLang="en-US" dirty="0"/>
          </a:p>
        </p:txBody>
      </p:sp>
    </p:spTree>
    <p:extLst>
      <p:ext uri="{BB962C8B-B14F-4D97-AF65-F5344CB8AC3E}">
        <p14:creationId xmlns:p14="http://schemas.microsoft.com/office/powerpoint/2010/main" val="31041897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a:t>
            </a:fld>
            <a:endParaRPr lang="zh-TW" altLang="en-US"/>
          </a:p>
        </p:txBody>
      </p:sp>
      <p:sp>
        <p:nvSpPr>
          <p:cNvPr id="3" name="矩形 2"/>
          <p:cNvSpPr/>
          <p:nvPr/>
        </p:nvSpPr>
        <p:spPr>
          <a:xfrm>
            <a:off x="514350" y="1347391"/>
            <a:ext cx="8077200" cy="1015663"/>
          </a:xfrm>
          <a:prstGeom prst="rect">
            <a:avLst/>
          </a:prstGeom>
        </p:spPr>
        <p:txBody>
          <a:bodyPr wrap="square">
            <a:spAutoFit/>
          </a:bodyPr>
          <a:lstStyle/>
          <a:p>
            <a:r>
              <a:rPr lang="zh-CN" altLang="en-US" sz="2400" dirty="0" smtClean="0"/>
              <a:t>在訓練中</a:t>
            </a:r>
            <a:r>
              <a:rPr lang="en-US" altLang="zh-CN" sz="2400" dirty="0" smtClean="0"/>
              <a:t>,</a:t>
            </a:r>
            <a:r>
              <a:rPr lang="zh-CN" altLang="en-US" sz="2400" dirty="0" smtClean="0"/>
              <a:t>每一</a:t>
            </a:r>
            <a:r>
              <a:rPr lang="zh-TW" altLang="en-US" sz="2400" dirty="0"/>
              <a:t>次</a:t>
            </a:r>
            <a:r>
              <a:rPr lang="zh-CN" altLang="en-US" sz="2400" dirty="0" smtClean="0"/>
              <a:t>反覆運算都使用</a:t>
            </a:r>
            <a:r>
              <a:rPr lang="zh-CN" altLang="en-US" sz="2400" b="1" dirty="0" smtClean="0">
                <a:solidFill>
                  <a:srgbClr val="FF0000"/>
                </a:solidFill>
                <a:effectLst>
                  <a:outerShdw blurRad="38100" dist="38100" dir="2700000" algn="tl">
                    <a:srgbClr val="000000">
                      <a:alpha val="43137"/>
                    </a:srgbClr>
                  </a:outerShdw>
                </a:effectLst>
              </a:rPr>
              <a:t>訓練集的所有內容</a:t>
            </a:r>
            <a:endParaRPr lang="en-US" altLang="zh-CN" sz="2400" b="1" dirty="0" smtClean="0">
              <a:solidFill>
                <a:srgbClr val="FF0000"/>
              </a:solidFill>
              <a:effectLst>
                <a:outerShdw blurRad="38100" dist="38100" dir="2700000" algn="tl">
                  <a:srgbClr val="000000">
                    <a:alpha val="43137"/>
                  </a:srgbClr>
                </a:outerShdw>
              </a:effectLst>
            </a:endParaRPr>
          </a:p>
          <a:p>
            <a:r>
              <a:rPr lang="zh-CN" altLang="en-US" dirty="0" smtClean="0"/>
              <a:t>利用現有參數對訓練集中的每一個輸入生成一個估計輸出</a:t>
            </a:r>
            <a:r>
              <a:rPr lang="en-US" altLang="zh-CN" dirty="0" err="1" smtClean="0"/>
              <a:t>yi^yi</a:t>
            </a:r>
            <a:r>
              <a:rPr lang="en-US" altLang="zh-CN" dirty="0" smtClean="0"/>
              <a:t>^,</a:t>
            </a:r>
            <a:r>
              <a:rPr lang="zh-CN" altLang="en-US" dirty="0" smtClean="0"/>
              <a:t>然後跟實際輸出</a:t>
            </a:r>
            <a:r>
              <a:rPr lang="en-US" altLang="zh-CN" dirty="0" err="1" smtClean="0"/>
              <a:t>yiyi</a:t>
            </a:r>
            <a:r>
              <a:rPr lang="zh-CN" altLang="en-US" dirty="0" smtClean="0"/>
              <a:t>比較</a:t>
            </a:r>
            <a:r>
              <a:rPr lang="en-US" altLang="zh-CN" dirty="0" smtClean="0"/>
              <a:t>,</a:t>
            </a:r>
            <a:r>
              <a:rPr lang="zh-CN" altLang="en-US" dirty="0" smtClean="0"/>
              <a:t>統計所有誤差</a:t>
            </a:r>
            <a:r>
              <a:rPr lang="en-US" altLang="zh-CN" dirty="0" smtClean="0"/>
              <a:t>,</a:t>
            </a:r>
            <a:r>
              <a:rPr lang="zh-CN" altLang="en-US" dirty="0" smtClean="0"/>
              <a:t>求平均以後得到平均誤差</a:t>
            </a:r>
            <a:r>
              <a:rPr lang="en-US" altLang="zh-CN" dirty="0" smtClean="0"/>
              <a:t>,</a:t>
            </a:r>
            <a:r>
              <a:rPr lang="zh-CN" altLang="en-US" dirty="0" smtClean="0"/>
              <a:t>以此來作為更新參數的依據</a:t>
            </a:r>
            <a:r>
              <a:rPr lang="en-US" altLang="zh-CN" dirty="0" smtClean="0"/>
              <a:t>.</a:t>
            </a:r>
          </a:p>
        </p:txBody>
      </p:sp>
      <p:sp>
        <p:nvSpPr>
          <p:cNvPr id="4" name="矩形 3"/>
          <p:cNvSpPr/>
          <p:nvPr/>
        </p:nvSpPr>
        <p:spPr>
          <a:xfrm>
            <a:off x="484716" y="358259"/>
            <a:ext cx="4580806" cy="523220"/>
          </a:xfrm>
          <a:prstGeom prst="rect">
            <a:avLst/>
          </a:prstGeom>
        </p:spPr>
        <p:txBody>
          <a:bodyPr wrap="none">
            <a:spAutoFit/>
          </a:bodyPr>
          <a:lstStyle/>
          <a:p>
            <a:r>
              <a:rPr lang="en-US" altLang="zh-CN" sz="2800" dirty="0" smtClean="0"/>
              <a:t>BGD</a:t>
            </a:r>
            <a:r>
              <a:rPr lang="zh-CN" altLang="en-US" sz="2800" dirty="0"/>
              <a:t> </a:t>
            </a:r>
            <a:r>
              <a:rPr lang="zh-CN" altLang="en-US" sz="2800" dirty="0" smtClean="0"/>
              <a:t> </a:t>
            </a:r>
            <a:r>
              <a:rPr lang="zh-CN" altLang="en-US" sz="2800" b="1" dirty="0" smtClean="0">
                <a:solidFill>
                  <a:srgbClr val="FF0000"/>
                </a:solidFill>
                <a:effectLst>
                  <a:outerShdw blurRad="38100" dist="38100" dir="2700000" algn="tl">
                    <a:srgbClr val="000000">
                      <a:alpha val="43137"/>
                    </a:srgbClr>
                  </a:outerShdw>
                </a:effectLst>
              </a:rPr>
              <a:t> </a:t>
            </a:r>
            <a:r>
              <a:rPr lang="en-US" altLang="zh-CN" sz="2800" b="1" dirty="0" smtClean="0">
                <a:solidFill>
                  <a:srgbClr val="FF0000"/>
                </a:solidFill>
                <a:effectLst>
                  <a:outerShdw blurRad="38100" dist="38100" dir="2700000" algn="tl">
                    <a:srgbClr val="000000">
                      <a:alpha val="43137"/>
                    </a:srgbClr>
                  </a:outerShdw>
                </a:effectLst>
              </a:rPr>
              <a:t>batch </a:t>
            </a:r>
            <a:r>
              <a:rPr lang="en-US" altLang="zh-CN" sz="2800" dirty="0" smtClean="0"/>
              <a:t>gradient descent. </a:t>
            </a:r>
            <a:endParaRPr lang="zh-TW" altLang="en-US" sz="2800" dirty="0"/>
          </a:p>
        </p:txBody>
      </p:sp>
      <p:sp>
        <p:nvSpPr>
          <p:cNvPr id="5" name="矩形 4"/>
          <p:cNvSpPr/>
          <p:nvPr/>
        </p:nvSpPr>
        <p:spPr>
          <a:xfrm>
            <a:off x="590550" y="4450438"/>
            <a:ext cx="7924800" cy="1754326"/>
          </a:xfrm>
          <a:prstGeom prst="rect">
            <a:avLst/>
          </a:prstGeom>
        </p:spPr>
        <p:txBody>
          <a:bodyPr wrap="square">
            <a:spAutoFit/>
          </a:bodyPr>
          <a:lstStyle/>
          <a:p>
            <a:r>
              <a:rPr lang="zh-CN" altLang="en-US" dirty="0" smtClean="0"/>
              <a:t>優點</a:t>
            </a:r>
            <a:r>
              <a:rPr lang="en-US" altLang="zh-CN" dirty="0" smtClean="0"/>
              <a:t>: </a:t>
            </a:r>
            <a:r>
              <a:rPr lang="zh-CN" altLang="en-US" dirty="0" smtClean="0"/>
              <a:t>由於每一步都利用了</a:t>
            </a:r>
            <a:r>
              <a:rPr lang="zh-CN" altLang="en-US" b="1" dirty="0" smtClean="0">
                <a:solidFill>
                  <a:srgbClr val="FF0000"/>
                </a:solidFill>
                <a:effectLst>
                  <a:outerShdw blurRad="38100" dist="38100" dir="2700000" algn="tl">
                    <a:srgbClr val="000000">
                      <a:alpha val="43137"/>
                    </a:srgbClr>
                  </a:outerShdw>
                </a:effectLst>
              </a:rPr>
              <a:t>訓練集中的所有資料</a:t>
            </a:r>
            <a:r>
              <a:rPr lang="en-US" altLang="zh-CN" dirty="0" smtClean="0"/>
              <a:t>,</a:t>
            </a:r>
            <a:r>
              <a:rPr lang="zh-CN" altLang="en-US" dirty="0" smtClean="0"/>
              <a:t>因此當損失函數達到最小值以後</a:t>
            </a:r>
            <a:r>
              <a:rPr lang="en-US" altLang="zh-CN" dirty="0" smtClean="0"/>
              <a:t>,</a:t>
            </a:r>
            <a:r>
              <a:rPr lang="zh-CN" altLang="en-US" dirty="0" smtClean="0"/>
              <a:t>能夠保證此時計算出的梯度為</a:t>
            </a:r>
            <a:r>
              <a:rPr lang="en-US" altLang="zh-CN" dirty="0" smtClean="0"/>
              <a:t>0,</a:t>
            </a:r>
            <a:r>
              <a:rPr lang="zh-CN" altLang="en-US" dirty="0" smtClean="0"/>
              <a:t>換句話說</a:t>
            </a:r>
            <a:r>
              <a:rPr lang="en-US" altLang="zh-CN" dirty="0" smtClean="0"/>
              <a:t>,</a:t>
            </a:r>
            <a:r>
              <a:rPr lang="zh-CN" altLang="en-US" dirty="0" smtClean="0"/>
              <a:t>就是能夠收斂</a:t>
            </a:r>
            <a:r>
              <a:rPr lang="en-US" altLang="zh-CN" dirty="0" smtClean="0"/>
              <a:t>.</a:t>
            </a:r>
            <a:r>
              <a:rPr lang="zh-CN" altLang="en-US" dirty="0" smtClean="0"/>
              <a:t>因此</a:t>
            </a:r>
            <a:r>
              <a:rPr lang="en-US" altLang="zh-CN" dirty="0" smtClean="0"/>
              <a:t>,</a:t>
            </a:r>
            <a:r>
              <a:rPr lang="zh-CN" altLang="en-US" dirty="0" smtClean="0"/>
              <a:t>使用</a:t>
            </a:r>
            <a:r>
              <a:rPr lang="en-US" altLang="zh-CN" dirty="0" smtClean="0"/>
              <a:t>BGD</a:t>
            </a:r>
            <a:r>
              <a:rPr lang="zh-CN" altLang="en-US" dirty="0" smtClean="0"/>
              <a:t>時不需要逐漸減小學習速率</a:t>
            </a:r>
            <a:endParaRPr lang="en-US" altLang="zh-CN" dirty="0" smtClean="0"/>
          </a:p>
          <a:p>
            <a:endParaRPr lang="en-US" altLang="zh-CN" dirty="0"/>
          </a:p>
          <a:p>
            <a:r>
              <a:rPr lang="zh-CN" altLang="en-US" dirty="0" smtClean="0"/>
              <a:t>缺點</a:t>
            </a:r>
            <a:r>
              <a:rPr lang="en-US" altLang="zh-CN" dirty="0" smtClean="0"/>
              <a:t>: </a:t>
            </a:r>
            <a:r>
              <a:rPr lang="zh-CN" altLang="en-US" dirty="0" smtClean="0"/>
              <a:t>由於每一步都要使用所有資料</a:t>
            </a:r>
            <a:r>
              <a:rPr lang="en-US" altLang="zh-CN" dirty="0" smtClean="0"/>
              <a:t>,</a:t>
            </a:r>
            <a:r>
              <a:rPr lang="zh-CN" altLang="en-US" dirty="0" smtClean="0"/>
              <a:t>因此隨著資料集的增大</a:t>
            </a:r>
            <a:r>
              <a:rPr lang="en-US" altLang="zh-CN" dirty="0" smtClean="0"/>
              <a:t>,</a:t>
            </a:r>
            <a:r>
              <a:rPr lang="zh-CN" altLang="en-US" dirty="0" smtClean="0"/>
              <a:t>運行速度會越來越慢</a:t>
            </a:r>
            <a:r>
              <a:rPr lang="en-US" altLang="zh-CN" dirty="0" smtClean="0"/>
              <a:t>.</a:t>
            </a:r>
          </a:p>
        </p:txBody>
      </p:sp>
    </p:spTree>
    <p:extLst>
      <p:ext uri="{BB962C8B-B14F-4D97-AF65-F5344CB8AC3E}">
        <p14:creationId xmlns:p14="http://schemas.microsoft.com/office/powerpoint/2010/main" val="3620385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8</a:t>
            </a:fld>
            <a:endParaRPr lang="zh-TW" altLang="en-US"/>
          </a:p>
        </p:txBody>
      </p:sp>
      <p:pic>
        <p:nvPicPr>
          <p:cNvPr id="3" name="圖片 2"/>
          <p:cNvPicPr>
            <a:picLocks noChangeAspect="1"/>
          </p:cNvPicPr>
          <p:nvPr/>
        </p:nvPicPr>
        <p:blipFill rotWithShape="1">
          <a:blip r:embed="rId2"/>
          <a:srcRect l="11145" t="14629" r="17605" b="33519"/>
          <a:stretch/>
        </p:blipFill>
        <p:spPr>
          <a:xfrm>
            <a:off x="-57665" y="1903712"/>
            <a:ext cx="8679043" cy="3552826"/>
          </a:xfrm>
          <a:prstGeom prst="rect">
            <a:avLst/>
          </a:prstGeom>
        </p:spPr>
      </p:pic>
      <p:sp>
        <p:nvSpPr>
          <p:cNvPr id="4" name="矩形 3"/>
          <p:cNvSpPr/>
          <p:nvPr/>
        </p:nvSpPr>
        <p:spPr>
          <a:xfrm>
            <a:off x="222092" y="466802"/>
            <a:ext cx="8586420" cy="738664"/>
          </a:xfrm>
          <a:prstGeom prst="rect">
            <a:avLst/>
          </a:prstGeom>
        </p:spPr>
        <p:txBody>
          <a:bodyPr wrap="square">
            <a:spAutoFit/>
          </a:bodyPr>
          <a:lstStyle/>
          <a:p>
            <a:r>
              <a:rPr lang="en-US" altLang="zh-TW" sz="2400" dirty="0" smtClean="0"/>
              <a:t>An overview of gradient descent optimization Algorithm</a:t>
            </a:r>
            <a:r>
              <a:rPr lang="en-US" altLang="zh-TW" dirty="0" smtClean="0"/>
              <a:t>s</a:t>
            </a:r>
          </a:p>
          <a:p>
            <a:r>
              <a:rPr lang="en-US" altLang="zh-TW" dirty="0" smtClean="0"/>
              <a:t>https://arxiv.org/pdf/1609.04747.pdf</a:t>
            </a:r>
            <a:endParaRPr lang="zh-TW" altLang="en-US" dirty="0"/>
          </a:p>
        </p:txBody>
      </p:sp>
      <p:sp>
        <p:nvSpPr>
          <p:cNvPr id="5" name="矩形 4"/>
          <p:cNvSpPr/>
          <p:nvPr/>
        </p:nvSpPr>
        <p:spPr>
          <a:xfrm>
            <a:off x="1088866" y="1274283"/>
            <a:ext cx="6073933" cy="369332"/>
          </a:xfrm>
          <a:prstGeom prst="rect">
            <a:avLst/>
          </a:prstGeom>
        </p:spPr>
        <p:txBody>
          <a:bodyPr wrap="square">
            <a:spAutoFit/>
          </a:bodyPr>
          <a:lstStyle/>
          <a:p>
            <a:r>
              <a:rPr lang="en-US" altLang="zh-TW" dirty="0" smtClean="0"/>
              <a:t>http://ruder.io/optimizing-gradient-descent/index.html</a:t>
            </a:r>
            <a:endParaRPr lang="zh-TW" altLang="en-US" dirty="0"/>
          </a:p>
        </p:txBody>
      </p:sp>
      <p:sp>
        <p:nvSpPr>
          <p:cNvPr id="6" name="橢圓 5"/>
          <p:cNvSpPr/>
          <p:nvPr/>
        </p:nvSpPr>
        <p:spPr>
          <a:xfrm>
            <a:off x="6170141" y="4868563"/>
            <a:ext cx="1234510" cy="2965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2121930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9</a:t>
            </a:fld>
            <a:endParaRPr lang="zh-TW" altLang="en-US"/>
          </a:p>
        </p:txBody>
      </p:sp>
      <p:pic>
        <p:nvPicPr>
          <p:cNvPr id="3" name="圖片 2"/>
          <p:cNvPicPr>
            <a:picLocks noChangeAspect="1"/>
          </p:cNvPicPr>
          <p:nvPr/>
        </p:nvPicPr>
        <p:blipFill rotWithShape="1">
          <a:blip r:embed="rId2"/>
          <a:srcRect l="11980" t="30926" r="18332" b="26852"/>
          <a:stretch/>
        </p:blipFill>
        <p:spPr>
          <a:xfrm>
            <a:off x="172579" y="800099"/>
            <a:ext cx="8971421" cy="3057526"/>
          </a:xfrm>
          <a:prstGeom prst="rect">
            <a:avLst/>
          </a:prstGeom>
        </p:spPr>
      </p:pic>
      <p:pic>
        <p:nvPicPr>
          <p:cNvPr id="4" name="圖片 3"/>
          <p:cNvPicPr>
            <a:picLocks noChangeAspect="1"/>
          </p:cNvPicPr>
          <p:nvPr/>
        </p:nvPicPr>
        <p:blipFill rotWithShape="1">
          <a:blip r:embed="rId3"/>
          <a:srcRect l="11771" t="35741" r="14062" b="46481"/>
          <a:stretch/>
        </p:blipFill>
        <p:spPr>
          <a:xfrm>
            <a:off x="107653" y="4125911"/>
            <a:ext cx="9101272" cy="1227139"/>
          </a:xfrm>
          <a:prstGeom prst="rect">
            <a:avLst/>
          </a:prstGeom>
        </p:spPr>
      </p:pic>
      <p:sp>
        <p:nvSpPr>
          <p:cNvPr id="5" name="橢圓 4"/>
          <p:cNvSpPr/>
          <p:nvPr/>
        </p:nvSpPr>
        <p:spPr>
          <a:xfrm>
            <a:off x="6457950" y="4818192"/>
            <a:ext cx="1885299" cy="296562"/>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33076977"/>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83</TotalTime>
  <Words>2535</Words>
  <Application>Microsoft Office PowerPoint</Application>
  <PresentationFormat>如螢幕大小 (4:3)</PresentationFormat>
  <Paragraphs>499</Paragraphs>
  <Slides>56</Slides>
  <Notes>7</Notes>
  <HiddenSlides>0</HiddenSlides>
  <MMClips>0</MMClips>
  <ScaleCrop>false</ScaleCrop>
  <HeadingPairs>
    <vt:vector size="6" baseType="variant">
      <vt:variant>
        <vt:lpstr>使用字型</vt:lpstr>
      </vt:variant>
      <vt:variant>
        <vt:i4>10</vt:i4>
      </vt:variant>
      <vt:variant>
        <vt:lpstr>佈景主題</vt:lpstr>
      </vt:variant>
      <vt:variant>
        <vt:i4>1</vt:i4>
      </vt:variant>
      <vt:variant>
        <vt:lpstr>投影片標題</vt:lpstr>
      </vt:variant>
      <vt:variant>
        <vt:i4>56</vt:i4>
      </vt:variant>
    </vt:vector>
  </HeadingPairs>
  <TitlesOfParts>
    <vt:vector size="67" baseType="lpstr">
      <vt:lpstr>Adobe 繁黑體 Std B</vt:lpstr>
      <vt:lpstr>Roboto</vt:lpstr>
      <vt:lpstr>宋体</vt:lpstr>
      <vt:lpstr>Source Sans Pro</vt:lpstr>
      <vt:lpstr>新細明體</vt:lpstr>
      <vt:lpstr>Arial</vt:lpstr>
      <vt:lpstr>Calibri</vt:lpstr>
      <vt:lpstr>Calibri Light</vt:lpstr>
      <vt:lpstr>Cambria Math</vt:lpstr>
      <vt:lpstr>Wingdings</vt:lpstr>
      <vt:lpstr>Office 佈景主題</vt:lpstr>
      <vt:lpstr>Learning2_優化器演算法    Optimizer</vt:lpstr>
      <vt:lpstr>PowerPoint 簡報</vt:lpstr>
      <vt:lpstr>PowerPoint 簡報</vt:lpstr>
      <vt:lpstr>PowerPoint 簡報</vt:lpstr>
      <vt:lpstr>PowerPoint 簡報</vt:lpstr>
      <vt:lpstr>ML Lecture 3-1: Gradient Descent https://www.youtube.com/watch?v=yKKNr-QKz2Q</vt:lpstr>
      <vt:lpstr>PowerPoint 簡報</vt:lpstr>
      <vt:lpstr>PowerPoint 簡報</vt:lpstr>
      <vt:lpstr>PowerPoint 簡報</vt:lpstr>
      <vt:lpstr>PowerPoint 簡報</vt:lpstr>
      <vt:lpstr>PowerPoint 簡報</vt:lpstr>
      <vt:lpstr>Mini-batch</vt:lpstr>
      <vt:lpstr>Mini-batch</vt:lpstr>
      <vt:lpstr>PowerPoint 簡報</vt:lpstr>
      <vt:lpstr>Momentum Hard to find  optimal network parameters</vt:lpstr>
      <vt:lpstr>Momentum  物理學告訴你……</vt:lpstr>
      <vt:lpstr>Momentum</vt:lpstr>
      <vt:lpstr>PowerPoint 簡報</vt:lpstr>
      <vt:lpstr>PowerPoint 簡報</vt:lpstr>
      <vt:lpstr>PowerPoint 簡報</vt:lpstr>
      <vt:lpstr>PowerPoint 簡報</vt:lpstr>
      <vt:lpstr>Adaptive Learning Rates  可動態調整的學習率……</vt:lpstr>
      <vt:lpstr>Adaptive Learning Rates  可動態調整的學習率……</vt:lpstr>
      <vt:lpstr>Adagrad</vt:lpstr>
      <vt:lpstr>Adagrad</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Learning2_優化器演算法    Optimizer</dc:title>
  <dc:creator>BREAKALLCTF{Letmeseesee}</dc:creator>
  <cp:lastModifiedBy>BREAKALLCTF{Letmeseesee}</cp:lastModifiedBy>
  <cp:revision>5</cp:revision>
  <dcterms:created xsi:type="dcterms:W3CDTF">2019-05-08T18:23:33Z</dcterms:created>
  <dcterms:modified xsi:type="dcterms:W3CDTF">2019-05-09T21:42:16Z</dcterms:modified>
</cp:coreProperties>
</file>